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76" r:id="rId2"/>
    <p:sldId id="288" r:id="rId3"/>
    <p:sldId id="290" r:id="rId4"/>
    <p:sldId id="275" r:id="rId5"/>
    <p:sldId id="291" r:id="rId6"/>
    <p:sldId id="292" r:id="rId7"/>
    <p:sldId id="293" r:id="rId8"/>
    <p:sldId id="294" r:id="rId9"/>
    <p:sldId id="283" r:id="rId10"/>
    <p:sldId id="284" r:id="rId11"/>
    <p:sldId id="285" r:id="rId12"/>
    <p:sldId id="286" r:id="rId13"/>
    <p:sldId id="287" r:id="rId14"/>
    <p:sldId id="295" r:id="rId15"/>
    <p:sldId id="277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einemann Bold" panose="02000503000000020004" charset="0"/>
      <p:bold r:id="rId23"/>
    </p:embeddedFont>
    <p:embeddedFont>
      <p:font typeface="Heinemann Roman" panose="02000503000000020004" charset="0"/>
      <p:regular r:id="rId24"/>
    </p:embeddedFont>
    <p:embeddedFont>
      <p:font typeface="Numberlings" panose="020B0604020202020204" charset="0"/>
      <p:regular r:id="rId25"/>
    </p:embeddedFont>
    <p:embeddedFont>
      <p:font typeface="Twinkl" panose="020B0604020202020204" charset="0"/>
      <p:regular r:id="rId26"/>
      <p:bold r:id="rId27"/>
    </p:embeddedFont>
    <p:embeddedFont>
      <p:font typeface="VAG Rounded" charset="0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17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E95B3"/>
    <a:srgbClr val="E91D25"/>
    <a:srgbClr val="EF9511"/>
    <a:srgbClr val="107B8B"/>
    <a:srgbClr val="E74483"/>
    <a:srgbClr val="036169"/>
    <a:srgbClr val="E63643"/>
    <a:srgbClr val="18A0DB"/>
    <a:srgbClr val="DE1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44" y="78"/>
      </p:cViewPr>
      <p:guideLst>
        <p:guide orient="horz" pos="2160"/>
        <p:guide pos="2880"/>
        <p:guide pos="317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2" name="Rounded Rectangle 18">
            <a:extLst>
              <a:ext uri="{FF2B5EF4-FFF2-40B4-BE49-F238E27FC236}">
                <a16:creationId xmlns:a16="http://schemas.microsoft.com/office/drawing/2014/main" id="{D1DF19BC-553C-4D87-B617-F949A55B4E98}"/>
              </a:ext>
            </a:extLst>
          </p:cNvPr>
          <p:cNvSpPr/>
          <p:nvPr userDrawn="1"/>
        </p:nvSpPr>
        <p:spPr>
          <a:xfrm>
            <a:off x="439227" y="450317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0" Type="http://schemas.openxmlformats.org/officeDocument/2006/relationships/image" Target="../media/image8.png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12" Type="http://schemas.openxmlformats.org/officeDocument/2006/relationships/image" Target="../media/image1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4.png"/><Relationship Id="rId11" Type="http://schemas.openxmlformats.org/officeDocument/2006/relationships/slide" Target="slide5.xml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12" Type="http://schemas.openxmlformats.org/officeDocument/2006/relationships/slide" Target="slide6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21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slide" Target="slide7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12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5" Type="http://schemas.openxmlformats.org/officeDocument/2006/relationships/image" Target="../media/image20.png"/><Relationship Id="rId10" Type="http://schemas.openxmlformats.org/officeDocument/2006/relationships/image" Target="../media/image21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12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5" Type="http://schemas.openxmlformats.org/officeDocument/2006/relationships/image" Target="../media/image5.png"/><Relationship Id="rId10" Type="http://schemas.openxmlformats.org/officeDocument/2006/relationships/image" Target="../media/image21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12" Type="http://schemas.openxmlformats.org/officeDocument/2006/relationships/image" Target="../media/image23.png"/><Relationship Id="rId17" Type="http://schemas.openxmlformats.org/officeDocument/2006/relationships/image" Target="../media/image20.png"/><Relationship Id="rId2" Type="http://schemas.microsoft.com/office/2007/relationships/media" Target="../media/media5.mp3"/><Relationship Id="rId16" Type="http://schemas.openxmlformats.org/officeDocument/2006/relationships/image" Target="../media/image27.png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11" Type="http://schemas.openxmlformats.org/officeDocument/2006/relationships/image" Target="../media/image21.png"/><Relationship Id="rId5" Type="http://schemas.openxmlformats.org/officeDocument/2006/relationships/image" Target="../media/image13.png"/><Relationship Id="rId15" Type="http://schemas.openxmlformats.org/officeDocument/2006/relationships/slide" Target="slide9.xml"/><Relationship Id="rId10" Type="http://schemas.openxmlformats.org/officeDocument/2006/relationships/image" Target="../media/image25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34.png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521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91328" y="771493"/>
            <a:ext cx="67383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VAG Rounded" pitchFamily="50" charset="0"/>
              </a:rPr>
              <a:t>Can you help me to count my fingers?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7" t="18846" r="32393" b="59691"/>
          <a:stretch/>
        </p:blipFill>
        <p:spPr>
          <a:xfrm rot="17659381">
            <a:off x="4291760" y="3131485"/>
            <a:ext cx="2588210" cy="3178909"/>
          </a:xfrm>
          <a:prstGeom prst="rect">
            <a:avLst/>
          </a:prstGeom>
        </p:spPr>
      </p:pic>
      <p:pic>
        <p:nvPicPr>
          <p:cNvPr id="10" name="big number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2" r="37583"/>
          <a:stretch/>
        </p:blipFill>
        <p:spPr>
          <a:xfrm>
            <a:off x="579316" y="1639060"/>
            <a:ext cx="1818600" cy="4877201"/>
          </a:xfrm>
          <a:prstGeom prst="rect">
            <a:avLst/>
          </a:prstGeom>
        </p:spPr>
      </p:pic>
      <p:sp>
        <p:nvSpPr>
          <p:cNvPr id="11" name="Speech Bubble: Rectangle with Corners Rounded 43"/>
          <p:cNvSpPr/>
          <p:nvPr/>
        </p:nvSpPr>
        <p:spPr>
          <a:xfrm>
            <a:off x="926602" y="4898961"/>
            <a:ext cx="2942628" cy="539798"/>
          </a:xfrm>
          <a:prstGeom prst="wedgeRoundRectCallout">
            <a:avLst>
              <a:gd name="adj1" fmla="val -32876"/>
              <a:gd name="adj2" fmla="val -89187"/>
              <a:gd name="adj3" fmla="val 16667"/>
            </a:avLst>
          </a:prstGeom>
          <a:solidFill>
            <a:schemeClr val="bg1"/>
          </a:solidFill>
          <a:ln w="28575">
            <a:solidFill>
              <a:srgbClr val="107B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Click on me to help!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7" r="29365"/>
          <a:stretch/>
        </p:blipFill>
        <p:spPr>
          <a:xfrm>
            <a:off x="3591946" y="3505978"/>
            <a:ext cx="902373" cy="12205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5" r="35397"/>
          <a:stretch/>
        </p:blipFill>
        <p:spPr>
          <a:xfrm>
            <a:off x="4129252" y="2174784"/>
            <a:ext cx="882051" cy="15786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6" r="33797"/>
          <a:stretch/>
        </p:blipFill>
        <p:spPr>
          <a:xfrm>
            <a:off x="5022297" y="1370336"/>
            <a:ext cx="1127140" cy="21356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4" r="40635"/>
          <a:stretch/>
        </p:blipFill>
        <p:spPr>
          <a:xfrm>
            <a:off x="6171424" y="1306872"/>
            <a:ext cx="860069" cy="277078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2" r="37583"/>
          <a:stretch/>
        </p:blipFill>
        <p:spPr>
          <a:xfrm>
            <a:off x="6951471" y="1836571"/>
            <a:ext cx="1120775" cy="3005743"/>
          </a:xfrm>
          <a:prstGeom prst="rect">
            <a:avLst/>
          </a:prstGeom>
        </p:spPr>
      </p:pic>
      <p:sp>
        <p:nvSpPr>
          <p:cNvPr id="2" name="Right Arrow 1">
            <a:hlinkClick r:id="rId14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59722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1_One_01_On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2_Two_01_Tw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03_Three_01_Thre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04_Four_01_Fou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1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05_Five_01_Fiv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6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D2C313-8441-486E-BDCE-27A8CFA7FF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95" y="1612524"/>
            <a:ext cx="6514795" cy="36784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91328" y="771493"/>
            <a:ext cx="67383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latin typeface="VAG Rounded" pitchFamily="50" charset="0"/>
              </a:rPr>
              <a:t>Meet the </a:t>
            </a:r>
            <a:r>
              <a:rPr lang="en-GB" sz="2400" dirty="0" err="1">
                <a:latin typeface="VAG Rounded" pitchFamily="50" charset="0"/>
              </a:rPr>
              <a:t>Numberblock</a:t>
            </a:r>
            <a:r>
              <a:rPr lang="en-GB" sz="2400" dirty="0">
                <a:latin typeface="VAG Rounded" pitchFamily="50" charset="0"/>
              </a:rPr>
              <a:t> Band! Can you count how many members are in the band?</a:t>
            </a:r>
          </a:p>
        </p:txBody>
      </p:sp>
      <p:sp>
        <p:nvSpPr>
          <p:cNvPr id="2" name="Rectangle 1"/>
          <p:cNvSpPr/>
          <p:nvPr/>
        </p:nvSpPr>
        <p:spPr>
          <a:xfrm>
            <a:off x="682700" y="5595656"/>
            <a:ext cx="7777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Heinemann Roman" panose="02000503000000020004" pitchFamily="50" charset="0"/>
              </a:rPr>
              <a:t>Can you show </a:t>
            </a:r>
            <a:r>
              <a:rPr lang="en-GB" sz="2000" b="1" dirty="0">
                <a:latin typeface="Numberlings" pitchFamily="2" charset="0"/>
              </a:rPr>
              <a:t>5</a:t>
            </a:r>
            <a:r>
              <a:rPr lang="en-GB" sz="2000" dirty="0">
                <a:latin typeface="Heinemann Roman" panose="02000503000000020004" pitchFamily="50" charset="0"/>
              </a:rPr>
              <a:t> on your fingers? Is there another way to show 5 using your fingers? How do you know? Can you show me?</a:t>
            </a:r>
          </a:p>
        </p:txBody>
      </p:sp>
      <p:pic>
        <p:nvPicPr>
          <p:cNvPr id="5" name="number1">
            <a:extLst>
              <a:ext uri="{FF2B5EF4-FFF2-40B4-BE49-F238E27FC236}">
                <a16:creationId xmlns:a16="http://schemas.microsoft.com/office/drawing/2014/main" id="{30A625BE-73C2-43A2-9AC0-E4696645B9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9" r="31782" b="7280"/>
          <a:stretch/>
        </p:blipFill>
        <p:spPr>
          <a:xfrm>
            <a:off x="1932916" y="3759733"/>
            <a:ext cx="763324" cy="1219720"/>
          </a:xfrm>
          <a:prstGeom prst="rect">
            <a:avLst/>
          </a:prstGeom>
        </p:spPr>
      </p:pic>
      <p:pic>
        <p:nvPicPr>
          <p:cNvPr id="6" name="number2">
            <a:extLst>
              <a:ext uri="{FF2B5EF4-FFF2-40B4-BE49-F238E27FC236}">
                <a16:creationId xmlns:a16="http://schemas.microsoft.com/office/drawing/2014/main" id="{115FB688-4FFF-4F6B-8022-EF652BEE73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9" r="36535" b="3020"/>
          <a:stretch/>
        </p:blipFill>
        <p:spPr>
          <a:xfrm>
            <a:off x="2972396" y="3492222"/>
            <a:ext cx="832025" cy="1528415"/>
          </a:xfrm>
          <a:prstGeom prst="rect">
            <a:avLst/>
          </a:prstGeom>
        </p:spPr>
      </p:pic>
      <p:pic>
        <p:nvPicPr>
          <p:cNvPr id="8" name="number3">
            <a:extLst>
              <a:ext uri="{FF2B5EF4-FFF2-40B4-BE49-F238E27FC236}">
                <a16:creationId xmlns:a16="http://schemas.microsoft.com/office/drawing/2014/main" id="{0C1B9BA5-790C-4991-BBB4-F39B68E07AD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7" r="36337" b="4440"/>
          <a:stretch/>
        </p:blipFill>
        <p:spPr>
          <a:xfrm>
            <a:off x="4080577" y="2931191"/>
            <a:ext cx="977629" cy="2061124"/>
          </a:xfrm>
          <a:prstGeom prst="rect">
            <a:avLst/>
          </a:prstGeom>
        </p:spPr>
      </p:pic>
      <p:pic>
        <p:nvPicPr>
          <p:cNvPr id="9" name="number4">
            <a:extLst>
              <a:ext uri="{FF2B5EF4-FFF2-40B4-BE49-F238E27FC236}">
                <a16:creationId xmlns:a16="http://schemas.microsoft.com/office/drawing/2014/main" id="{26BF0F65-888A-4A1A-B34B-FC60A84315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4" r="40642" b="8392"/>
          <a:stretch/>
        </p:blipFill>
        <p:spPr>
          <a:xfrm>
            <a:off x="5334362" y="2526257"/>
            <a:ext cx="808093" cy="2453196"/>
          </a:xfrm>
          <a:prstGeom prst="rect">
            <a:avLst/>
          </a:prstGeom>
        </p:spPr>
      </p:pic>
      <p:pic>
        <p:nvPicPr>
          <p:cNvPr id="7" name="number5">
            <a:extLst>
              <a:ext uri="{FF2B5EF4-FFF2-40B4-BE49-F238E27FC236}">
                <a16:creationId xmlns:a16="http://schemas.microsoft.com/office/drawing/2014/main" id="{D687EE6E-B25F-4FAA-980D-B824BA33E61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50" r="32019" b="7464"/>
          <a:stretch/>
        </p:blipFill>
        <p:spPr>
          <a:xfrm>
            <a:off x="6418612" y="2210921"/>
            <a:ext cx="1388107" cy="2786338"/>
          </a:xfrm>
          <a:prstGeom prst="rect">
            <a:avLst/>
          </a:prstGeom>
        </p:spPr>
      </p:pic>
      <p:sp>
        <p:nvSpPr>
          <p:cNvPr id="23" name="Right Arrow 22">
            <a:hlinkClick r:id="rId8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59937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ackgroun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95" y="1612524"/>
            <a:ext cx="6514795" cy="36784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Click the bongos. Listen carefully. How many times can 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you hear it being played?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214" y="5529144"/>
            <a:ext cx="8777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Choose the </a:t>
            </a:r>
            <a:r>
              <a:rPr lang="en-GB" dirty="0" err="1">
                <a:latin typeface="Heinemann Roman" panose="02000503000000020004" pitchFamily="50" charset="0"/>
              </a:rPr>
              <a:t>Numberblock</a:t>
            </a:r>
            <a:r>
              <a:rPr lang="en-GB" dirty="0">
                <a:latin typeface="Heinemann Roman" panose="02000503000000020004" pitchFamily="50" charset="0"/>
              </a:rPr>
              <a:t> on the stage</a:t>
            </a:r>
            <a:br>
              <a:rPr lang="en-GB" dirty="0">
                <a:latin typeface="Heinemann Roman" panose="02000503000000020004" pitchFamily="50" charset="0"/>
              </a:rPr>
            </a:br>
            <a:r>
              <a:rPr lang="en-GB" dirty="0">
                <a:latin typeface="Heinemann Roman" panose="02000503000000020004" pitchFamily="50" charset="0"/>
              </a:rPr>
              <a:t>that you think played the bongos.</a:t>
            </a:r>
          </a:p>
        </p:txBody>
      </p:sp>
      <p:pic>
        <p:nvPicPr>
          <p:cNvPr id="37" name="number1">
            <a:extLst>
              <a:ext uri="{FF2B5EF4-FFF2-40B4-BE49-F238E27FC236}">
                <a16:creationId xmlns:a16="http://schemas.microsoft.com/office/drawing/2014/main" id="{47AACCC8-C505-4A2B-B448-C11D920E09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9" r="31782" b="7280"/>
          <a:stretch/>
        </p:blipFill>
        <p:spPr>
          <a:xfrm>
            <a:off x="1932916" y="3759733"/>
            <a:ext cx="763324" cy="1219720"/>
          </a:xfrm>
          <a:prstGeom prst="rect">
            <a:avLst/>
          </a:prstGeom>
        </p:spPr>
      </p:pic>
      <p:pic>
        <p:nvPicPr>
          <p:cNvPr id="38" name="number2">
            <a:extLst>
              <a:ext uri="{FF2B5EF4-FFF2-40B4-BE49-F238E27FC236}">
                <a16:creationId xmlns:a16="http://schemas.microsoft.com/office/drawing/2014/main" id="{55893659-1562-46B5-8BC7-4765D5EC37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9" r="36535" b="3020"/>
          <a:stretch/>
        </p:blipFill>
        <p:spPr>
          <a:xfrm>
            <a:off x="2972396" y="3492222"/>
            <a:ext cx="832025" cy="1528415"/>
          </a:xfrm>
          <a:prstGeom prst="rect">
            <a:avLst/>
          </a:prstGeom>
        </p:spPr>
      </p:pic>
      <p:pic>
        <p:nvPicPr>
          <p:cNvPr id="39" name="number5">
            <a:extLst>
              <a:ext uri="{FF2B5EF4-FFF2-40B4-BE49-F238E27FC236}">
                <a16:creationId xmlns:a16="http://schemas.microsoft.com/office/drawing/2014/main" id="{98E23C49-E5E7-4C96-B846-753ADE93A0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50" r="32019" b="7464"/>
          <a:stretch/>
        </p:blipFill>
        <p:spPr>
          <a:xfrm>
            <a:off x="6418612" y="2210921"/>
            <a:ext cx="1388107" cy="2786338"/>
          </a:xfrm>
          <a:prstGeom prst="rect">
            <a:avLst/>
          </a:prstGeom>
        </p:spPr>
      </p:pic>
      <p:pic>
        <p:nvPicPr>
          <p:cNvPr id="40" name="number3">
            <a:extLst>
              <a:ext uri="{FF2B5EF4-FFF2-40B4-BE49-F238E27FC236}">
                <a16:creationId xmlns:a16="http://schemas.microsoft.com/office/drawing/2014/main" id="{63439293-A7C3-4704-AC97-91810B427F7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7" r="36337" b="4440"/>
          <a:stretch/>
        </p:blipFill>
        <p:spPr>
          <a:xfrm>
            <a:off x="4080577" y="2931191"/>
            <a:ext cx="977629" cy="2061124"/>
          </a:xfrm>
          <a:prstGeom prst="rect">
            <a:avLst/>
          </a:prstGeom>
        </p:spPr>
      </p:pic>
      <p:pic>
        <p:nvPicPr>
          <p:cNvPr id="41" name="number4">
            <a:extLst>
              <a:ext uri="{FF2B5EF4-FFF2-40B4-BE49-F238E27FC236}">
                <a16:creationId xmlns:a16="http://schemas.microsoft.com/office/drawing/2014/main" id="{A66584E6-7776-479B-A303-E6D93A869D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4" r="40642" b="8392"/>
          <a:stretch/>
        </p:blipFill>
        <p:spPr>
          <a:xfrm>
            <a:off x="5334362" y="2526257"/>
            <a:ext cx="808093" cy="2453196"/>
          </a:xfrm>
          <a:prstGeom prst="rect">
            <a:avLst/>
          </a:prstGeom>
        </p:spPr>
      </p:pic>
      <p:pic>
        <p:nvPicPr>
          <p:cNvPr id="18" name="bongos">
            <a:extLst>
              <a:ext uri="{FF2B5EF4-FFF2-40B4-BE49-F238E27FC236}">
                <a16:creationId xmlns:a16="http://schemas.microsoft.com/office/drawing/2014/main" id="{A232E2CA-977A-4922-B0B7-937B4F41A6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72" y="3678531"/>
            <a:ext cx="960146" cy="323804"/>
          </a:xfrm>
          <a:prstGeom prst="rect">
            <a:avLst/>
          </a:prstGeom>
        </p:spPr>
      </p:pic>
      <p:sp>
        <p:nvSpPr>
          <p:cNvPr id="21" name="wrong answer1"/>
          <p:cNvSpPr/>
          <p:nvPr/>
        </p:nvSpPr>
        <p:spPr>
          <a:xfrm>
            <a:off x="526464" y="3142496"/>
            <a:ext cx="1665310" cy="758185"/>
          </a:xfrm>
          <a:prstGeom prst="wedgeRoundRectCallout">
            <a:avLst>
              <a:gd name="adj1" fmla="val 36723"/>
              <a:gd name="adj2" fmla="val 65595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2" name="wrong answer2">
            <a:extLst>
              <a:ext uri="{FF2B5EF4-FFF2-40B4-BE49-F238E27FC236}">
                <a16:creationId xmlns:a16="http://schemas.microsoft.com/office/drawing/2014/main" id="{D5DDF325-4707-4633-8230-ACDF37579473}"/>
              </a:ext>
            </a:extLst>
          </p:cNvPr>
          <p:cNvSpPr/>
          <p:nvPr/>
        </p:nvSpPr>
        <p:spPr>
          <a:xfrm>
            <a:off x="2308645" y="2647886"/>
            <a:ext cx="1665310" cy="758185"/>
          </a:xfrm>
          <a:prstGeom prst="wedgeRoundRectCallout">
            <a:avLst>
              <a:gd name="adj1" fmla="val 15834"/>
              <a:gd name="adj2" fmla="val 6690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3" name="wrong answer3">
            <a:extLst>
              <a:ext uri="{FF2B5EF4-FFF2-40B4-BE49-F238E27FC236}">
                <a16:creationId xmlns:a16="http://schemas.microsoft.com/office/drawing/2014/main" id="{AE16DEF2-2376-44A4-95A1-4DD104647CAC}"/>
              </a:ext>
            </a:extLst>
          </p:cNvPr>
          <p:cNvSpPr/>
          <p:nvPr/>
        </p:nvSpPr>
        <p:spPr>
          <a:xfrm>
            <a:off x="4598381" y="4618966"/>
            <a:ext cx="1665310" cy="758185"/>
          </a:xfrm>
          <a:prstGeom prst="wedgeRoundRectCallout">
            <a:avLst>
              <a:gd name="adj1" fmla="val -36091"/>
              <a:gd name="adj2" fmla="val -6549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7" name="wrong answer5">
            <a:extLst>
              <a:ext uri="{FF2B5EF4-FFF2-40B4-BE49-F238E27FC236}">
                <a16:creationId xmlns:a16="http://schemas.microsoft.com/office/drawing/2014/main" id="{6B512DE0-1A94-4952-ACD5-29942EC1B4D7}"/>
              </a:ext>
            </a:extLst>
          </p:cNvPr>
          <p:cNvSpPr/>
          <p:nvPr/>
        </p:nvSpPr>
        <p:spPr>
          <a:xfrm>
            <a:off x="6361806" y="4265741"/>
            <a:ext cx="1665310" cy="758185"/>
          </a:xfrm>
          <a:prstGeom prst="wedgeRoundRectCallout">
            <a:avLst>
              <a:gd name="adj1" fmla="val -17589"/>
              <a:gd name="adj2" fmla="val -6549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4" name="correct answer"/>
          <p:cNvSpPr/>
          <p:nvPr/>
        </p:nvSpPr>
        <p:spPr>
          <a:xfrm>
            <a:off x="3474586" y="1796027"/>
            <a:ext cx="2321993" cy="758185"/>
          </a:xfrm>
          <a:prstGeom prst="wedgeRoundRectCallout">
            <a:avLst>
              <a:gd name="adj1" fmla="val 36353"/>
              <a:gd name="adj2" fmla="val 63410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That’s right, I played the bongos </a:t>
            </a:r>
            <a:r>
              <a:rPr lang="en-GB" sz="1400" b="1" dirty="0">
                <a:solidFill>
                  <a:schemeClr val="tx1"/>
                </a:solidFill>
                <a:latin typeface="Numberlings" pitchFamily="2" charset="0"/>
              </a:rPr>
              <a:t>4</a:t>
            </a:r>
            <a:r>
              <a:rPr lang="en-GB" sz="1400" b="1" dirty="0">
                <a:solidFill>
                  <a:schemeClr val="tx1"/>
                </a:solidFill>
                <a:latin typeface="Heinemann Roman" panose="02000503000000020004" pitchFamily="50" charset="0"/>
              </a:rPr>
              <a:t> </a:t>
            </a:r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times!</a:t>
            </a:r>
          </a:p>
        </p:txBody>
      </p:sp>
      <p:sp>
        <p:nvSpPr>
          <p:cNvPr id="36" name="Right Arrow 35">
            <a:hlinkClick r:id="rId11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24" name="big bongos">
            <a:extLst>
              <a:ext uri="{FF2B5EF4-FFF2-40B4-BE49-F238E27FC236}">
                <a16:creationId xmlns:a16="http://schemas.microsoft.com/office/drawing/2014/main" id="{B849C056-8952-44A3-B0EF-A8994AF11CF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858" y="1363231"/>
            <a:ext cx="2248175" cy="758185"/>
          </a:xfrm>
          <a:prstGeom prst="rect">
            <a:avLst/>
          </a:prstGeom>
        </p:spPr>
      </p:pic>
      <p:pic>
        <p:nvPicPr>
          <p:cNvPr id="25" name="Two Bongo Hits">
            <a:hlinkClick r:id="" action="ppaction://media"/>
            <a:extLst>
              <a:ext uri="{FF2B5EF4-FFF2-40B4-BE49-F238E27FC236}">
                <a16:creationId xmlns:a16="http://schemas.microsoft.com/office/drawing/2014/main" id="{E9C7F6C2-E184-4009-A8B2-A6679AFB6A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612576" y="7300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1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 showWhenStopped="0">
                <p:cTn id="56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70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42" grpId="0" animBg="1"/>
      <p:bldP spid="42" grpId="1" animBg="1"/>
      <p:bldP spid="43" grpId="0" animBg="1"/>
      <p:bldP spid="43" grpId="1" animBg="1"/>
      <p:bldP spid="47" grpId="0" animBg="1"/>
      <p:bldP spid="47" grpId="1" animBg="1"/>
      <p:bldP spid="44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ackgroun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95" y="1612524"/>
            <a:ext cx="6514795" cy="36784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Click the guitar. Listen carefully. How many times can 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you hear it being played?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214" y="5529144"/>
            <a:ext cx="8777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Choose the </a:t>
            </a:r>
            <a:r>
              <a:rPr lang="en-GB" dirty="0" err="1">
                <a:latin typeface="Heinemann Roman" panose="02000503000000020004" pitchFamily="50" charset="0"/>
              </a:rPr>
              <a:t>Numberblock</a:t>
            </a:r>
            <a:r>
              <a:rPr lang="en-GB" dirty="0">
                <a:latin typeface="Heinemann Roman" panose="02000503000000020004" pitchFamily="50" charset="0"/>
              </a:rPr>
              <a:t> on the stage</a:t>
            </a:r>
            <a:br>
              <a:rPr lang="en-GB" dirty="0">
                <a:latin typeface="Heinemann Roman" panose="02000503000000020004" pitchFamily="50" charset="0"/>
              </a:rPr>
            </a:br>
            <a:r>
              <a:rPr lang="en-GB" dirty="0">
                <a:latin typeface="Heinemann Roman" panose="02000503000000020004" pitchFamily="50" charset="0"/>
              </a:rPr>
              <a:t>that you think played the guitar.</a:t>
            </a:r>
          </a:p>
        </p:txBody>
      </p:sp>
      <p:pic>
        <p:nvPicPr>
          <p:cNvPr id="37" name="number1">
            <a:extLst>
              <a:ext uri="{FF2B5EF4-FFF2-40B4-BE49-F238E27FC236}">
                <a16:creationId xmlns:a16="http://schemas.microsoft.com/office/drawing/2014/main" id="{47AACCC8-C505-4A2B-B448-C11D920E09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9" r="31782" b="7280"/>
          <a:stretch/>
        </p:blipFill>
        <p:spPr>
          <a:xfrm>
            <a:off x="1932916" y="3759733"/>
            <a:ext cx="763324" cy="1219720"/>
          </a:xfrm>
          <a:prstGeom prst="rect">
            <a:avLst/>
          </a:prstGeom>
        </p:spPr>
      </p:pic>
      <p:pic>
        <p:nvPicPr>
          <p:cNvPr id="38" name="number2">
            <a:extLst>
              <a:ext uri="{FF2B5EF4-FFF2-40B4-BE49-F238E27FC236}">
                <a16:creationId xmlns:a16="http://schemas.microsoft.com/office/drawing/2014/main" id="{55893659-1562-46B5-8BC7-4765D5EC37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9" r="36535" b="3020"/>
          <a:stretch/>
        </p:blipFill>
        <p:spPr>
          <a:xfrm>
            <a:off x="2972396" y="3492222"/>
            <a:ext cx="832025" cy="1528415"/>
          </a:xfrm>
          <a:prstGeom prst="rect">
            <a:avLst/>
          </a:prstGeom>
        </p:spPr>
      </p:pic>
      <p:pic>
        <p:nvPicPr>
          <p:cNvPr id="39" name="number5">
            <a:extLst>
              <a:ext uri="{FF2B5EF4-FFF2-40B4-BE49-F238E27FC236}">
                <a16:creationId xmlns:a16="http://schemas.microsoft.com/office/drawing/2014/main" id="{98E23C49-E5E7-4C96-B846-753ADE93A0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50" r="32019" b="7464"/>
          <a:stretch/>
        </p:blipFill>
        <p:spPr>
          <a:xfrm>
            <a:off x="6418612" y="2210921"/>
            <a:ext cx="1388107" cy="2786338"/>
          </a:xfrm>
          <a:prstGeom prst="rect">
            <a:avLst/>
          </a:prstGeom>
        </p:spPr>
      </p:pic>
      <p:pic>
        <p:nvPicPr>
          <p:cNvPr id="40" name="number3">
            <a:extLst>
              <a:ext uri="{FF2B5EF4-FFF2-40B4-BE49-F238E27FC236}">
                <a16:creationId xmlns:a16="http://schemas.microsoft.com/office/drawing/2014/main" id="{63439293-A7C3-4704-AC97-91810B427F7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7" r="36337" b="4440"/>
          <a:stretch/>
        </p:blipFill>
        <p:spPr>
          <a:xfrm>
            <a:off x="4080577" y="2931191"/>
            <a:ext cx="977629" cy="2061124"/>
          </a:xfrm>
          <a:prstGeom prst="rect">
            <a:avLst/>
          </a:prstGeom>
        </p:spPr>
      </p:pic>
      <p:pic>
        <p:nvPicPr>
          <p:cNvPr id="41" name="number4">
            <a:extLst>
              <a:ext uri="{FF2B5EF4-FFF2-40B4-BE49-F238E27FC236}">
                <a16:creationId xmlns:a16="http://schemas.microsoft.com/office/drawing/2014/main" id="{A66584E6-7776-479B-A303-E6D93A869D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4" r="40642" b="8392"/>
          <a:stretch/>
        </p:blipFill>
        <p:spPr>
          <a:xfrm>
            <a:off x="5334362" y="2526257"/>
            <a:ext cx="808093" cy="2453196"/>
          </a:xfrm>
          <a:prstGeom prst="rect">
            <a:avLst/>
          </a:prstGeom>
        </p:spPr>
      </p:pic>
      <p:pic>
        <p:nvPicPr>
          <p:cNvPr id="10" name="guitar">
            <a:extLst>
              <a:ext uri="{FF2B5EF4-FFF2-40B4-BE49-F238E27FC236}">
                <a16:creationId xmlns:a16="http://schemas.microsoft.com/office/drawing/2014/main" id="{2E426794-F634-404B-BDB4-A08B16573E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782" flipH="1">
            <a:off x="3546003" y="3577350"/>
            <a:ext cx="1511060" cy="849971"/>
          </a:xfrm>
          <a:prstGeom prst="rect">
            <a:avLst/>
          </a:prstGeom>
        </p:spPr>
      </p:pic>
      <p:pic>
        <p:nvPicPr>
          <p:cNvPr id="18" name="bongos">
            <a:extLst>
              <a:ext uri="{FF2B5EF4-FFF2-40B4-BE49-F238E27FC236}">
                <a16:creationId xmlns:a16="http://schemas.microsoft.com/office/drawing/2014/main" id="{A232E2CA-977A-4922-B0B7-937B4F41A6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72" y="3678531"/>
            <a:ext cx="960146" cy="323804"/>
          </a:xfrm>
          <a:prstGeom prst="rect">
            <a:avLst/>
          </a:prstGeom>
        </p:spPr>
      </p:pic>
      <p:sp>
        <p:nvSpPr>
          <p:cNvPr id="21" name="wrong answer1"/>
          <p:cNvSpPr/>
          <p:nvPr/>
        </p:nvSpPr>
        <p:spPr>
          <a:xfrm>
            <a:off x="526464" y="3142496"/>
            <a:ext cx="1665310" cy="758185"/>
          </a:xfrm>
          <a:prstGeom prst="wedgeRoundRectCallout">
            <a:avLst>
              <a:gd name="adj1" fmla="val 36723"/>
              <a:gd name="adj2" fmla="val 65595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2" name="wrong answer2">
            <a:extLst>
              <a:ext uri="{FF2B5EF4-FFF2-40B4-BE49-F238E27FC236}">
                <a16:creationId xmlns:a16="http://schemas.microsoft.com/office/drawing/2014/main" id="{D5DDF325-4707-4633-8230-ACDF37579473}"/>
              </a:ext>
            </a:extLst>
          </p:cNvPr>
          <p:cNvSpPr/>
          <p:nvPr/>
        </p:nvSpPr>
        <p:spPr>
          <a:xfrm>
            <a:off x="2308645" y="2647886"/>
            <a:ext cx="1665310" cy="758185"/>
          </a:xfrm>
          <a:prstGeom prst="wedgeRoundRectCallout">
            <a:avLst>
              <a:gd name="adj1" fmla="val 15834"/>
              <a:gd name="adj2" fmla="val 6690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5" name="wrong answer4">
            <a:extLst>
              <a:ext uri="{FF2B5EF4-FFF2-40B4-BE49-F238E27FC236}">
                <a16:creationId xmlns:a16="http://schemas.microsoft.com/office/drawing/2014/main" id="{B54DD5A0-1799-43A4-B1CB-D9D7B409A6A9}"/>
              </a:ext>
            </a:extLst>
          </p:cNvPr>
          <p:cNvSpPr/>
          <p:nvPr/>
        </p:nvSpPr>
        <p:spPr>
          <a:xfrm>
            <a:off x="4129601" y="1794924"/>
            <a:ext cx="1665310" cy="758185"/>
          </a:xfrm>
          <a:prstGeom prst="wedgeRoundRectCallout">
            <a:avLst>
              <a:gd name="adj1" fmla="val 37917"/>
              <a:gd name="adj2" fmla="val 64284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7" name="wrong answer5">
            <a:extLst>
              <a:ext uri="{FF2B5EF4-FFF2-40B4-BE49-F238E27FC236}">
                <a16:creationId xmlns:a16="http://schemas.microsoft.com/office/drawing/2014/main" id="{6B512DE0-1A94-4952-ACD5-29942EC1B4D7}"/>
              </a:ext>
            </a:extLst>
          </p:cNvPr>
          <p:cNvSpPr/>
          <p:nvPr/>
        </p:nvSpPr>
        <p:spPr>
          <a:xfrm>
            <a:off x="6361806" y="4265741"/>
            <a:ext cx="1665310" cy="758185"/>
          </a:xfrm>
          <a:prstGeom prst="wedgeRoundRectCallout">
            <a:avLst>
              <a:gd name="adj1" fmla="val -17589"/>
              <a:gd name="adj2" fmla="val -6549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4" name="correct answer"/>
          <p:cNvSpPr/>
          <p:nvPr/>
        </p:nvSpPr>
        <p:spPr>
          <a:xfrm>
            <a:off x="3941698" y="4618750"/>
            <a:ext cx="2321993" cy="758185"/>
          </a:xfrm>
          <a:prstGeom prst="wedgeRoundRectCallout">
            <a:avLst>
              <a:gd name="adj1" fmla="val -24857"/>
              <a:gd name="adj2" fmla="val -65059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That’s right, I played the guitar </a:t>
            </a:r>
            <a:r>
              <a:rPr lang="en-GB" sz="1400" b="1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sz="1400" b="1" dirty="0">
                <a:solidFill>
                  <a:schemeClr val="tx1"/>
                </a:solidFill>
                <a:latin typeface="Heinemann Roman" panose="02000503000000020004" pitchFamily="50" charset="0"/>
              </a:rPr>
              <a:t> </a:t>
            </a:r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times!</a:t>
            </a:r>
          </a:p>
        </p:txBody>
      </p:sp>
      <p:sp>
        <p:nvSpPr>
          <p:cNvPr id="36" name="Right Arrow 35">
            <a:hlinkClick r:id="rId12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4" name="big guitar">
            <a:extLst>
              <a:ext uri="{FF2B5EF4-FFF2-40B4-BE49-F238E27FC236}">
                <a16:creationId xmlns:a16="http://schemas.microsoft.com/office/drawing/2014/main" id="{7BA79A09-5D31-4A8E-BC62-68E5B535D26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3902" flipH="1">
            <a:off x="6033599" y="1070629"/>
            <a:ext cx="2970871" cy="1671115"/>
          </a:xfrm>
          <a:prstGeom prst="rect">
            <a:avLst/>
          </a:prstGeom>
        </p:spPr>
      </p:pic>
      <p:pic>
        <p:nvPicPr>
          <p:cNvPr id="5" name="Three Guitar Plucks">
            <a:hlinkClick r:id="" action="ppaction://media"/>
            <a:extLst>
              <a:ext uri="{FF2B5EF4-FFF2-40B4-BE49-F238E27FC236}">
                <a16:creationId xmlns:a16="http://schemas.microsoft.com/office/drawing/2014/main" id="{3413C3ED-4C6A-48C3-88B6-708AFE149B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847205" y="1115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2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42" grpId="0" animBg="1"/>
      <p:bldP spid="42" grpId="1" animBg="1"/>
      <p:bldP spid="45" grpId="0" animBg="1"/>
      <p:bldP spid="45" grpId="1" animBg="1"/>
      <p:bldP spid="47" grpId="0" animBg="1"/>
      <p:bldP spid="47" grpId="1" animBg="1"/>
      <p:bldP spid="44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ackgroun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95" y="1612524"/>
            <a:ext cx="6514795" cy="36784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Click the trumpet. Listen carefully. How many times can 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you hear it being played?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214" y="5529144"/>
            <a:ext cx="8777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Choose the </a:t>
            </a:r>
            <a:r>
              <a:rPr lang="en-GB" dirty="0" err="1">
                <a:latin typeface="Heinemann Roman" panose="02000503000000020004" pitchFamily="50" charset="0"/>
              </a:rPr>
              <a:t>Numberblock</a:t>
            </a:r>
            <a:r>
              <a:rPr lang="en-GB" dirty="0">
                <a:latin typeface="Heinemann Roman" panose="02000503000000020004" pitchFamily="50" charset="0"/>
              </a:rPr>
              <a:t> on the stage</a:t>
            </a:r>
            <a:br>
              <a:rPr lang="en-GB" dirty="0">
                <a:latin typeface="Heinemann Roman" panose="02000503000000020004" pitchFamily="50" charset="0"/>
              </a:rPr>
            </a:br>
            <a:r>
              <a:rPr lang="en-GB" dirty="0">
                <a:latin typeface="Heinemann Roman" panose="02000503000000020004" pitchFamily="50" charset="0"/>
              </a:rPr>
              <a:t>that you think played the trumpet.</a:t>
            </a:r>
          </a:p>
        </p:txBody>
      </p:sp>
      <p:pic>
        <p:nvPicPr>
          <p:cNvPr id="37" name="number1">
            <a:extLst>
              <a:ext uri="{FF2B5EF4-FFF2-40B4-BE49-F238E27FC236}">
                <a16:creationId xmlns:a16="http://schemas.microsoft.com/office/drawing/2014/main" id="{47AACCC8-C505-4A2B-B448-C11D920E09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9" r="31782" b="7280"/>
          <a:stretch/>
        </p:blipFill>
        <p:spPr>
          <a:xfrm>
            <a:off x="1932916" y="3759733"/>
            <a:ext cx="763324" cy="1219720"/>
          </a:xfrm>
          <a:prstGeom prst="rect">
            <a:avLst/>
          </a:prstGeom>
        </p:spPr>
      </p:pic>
      <p:pic>
        <p:nvPicPr>
          <p:cNvPr id="38" name="number2">
            <a:extLst>
              <a:ext uri="{FF2B5EF4-FFF2-40B4-BE49-F238E27FC236}">
                <a16:creationId xmlns:a16="http://schemas.microsoft.com/office/drawing/2014/main" id="{55893659-1562-46B5-8BC7-4765D5EC37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9" r="36535" b="3020"/>
          <a:stretch/>
        </p:blipFill>
        <p:spPr>
          <a:xfrm>
            <a:off x="2972396" y="3492222"/>
            <a:ext cx="832025" cy="1528415"/>
          </a:xfrm>
          <a:prstGeom prst="rect">
            <a:avLst/>
          </a:prstGeom>
        </p:spPr>
      </p:pic>
      <p:pic>
        <p:nvPicPr>
          <p:cNvPr id="39" name="number5">
            <a:extLst>
              <a:ext uri="{FF2B5EF4-FFF2-40B4-BE49-F238E27FC236}">
                <a16:creationId xmlns:a16="http://schemas.microsoft.com/office/drawing/2014/main" id="{98E23C49-E5E7-4C96-B846-753ADE93A0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50" r="32019" b="7464"/>
          <a:stretch/>
        </p:blipFill>
        <p:spPr>
          <a:xfrm>
            <a:off x="6418612" y="2210921"/>
            <a:ext cx="1388107" cy="2786338"/>
          </a:xfrm>
          <a:prstGeom prst="rect">
            <a:avLst/>
          </a:prstGeom>
        </p:spPr>
      </p:pic>
      <p:pic>
        <p:nvPicPr>
          <p:cNvPr id="40" name="number3">
            <a:extLst>
              <a:ext uri="{FF2B5EF4-FFF2-40B4-BE49-F238E27FC236}">
                <a16:creationId xmlns:a16="http://schemas.microsoft.com/office/drawing/2014/main" id="{63439293-A7C3-4704-AC97-91810B427F7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7" r="36337" b="4440"/>
          <a:stretch/>
        </p:blipFill>
        <p:spPr>
          <a:xfrm>
            <a:off x="4080577" y="2931191"/>
            <a:ext cx="977629" cy="2061124"/>
          </a:xfrm>
          <a:prstGeom prst="rect">
            <a:avLst/>
          </a:prstGeom>
        </p:spPr>
      </p:pic>
      <p:pic>
        <p:nvPicPr>
          <p:cNvPr id="41" name="number4">
            <a:extLst>
              <a:ext uri="{FF2B5EF4-FFF2-40B4-BE49-F238E27FC236}">
                <a16:creationId xmlns:a16="http://schemas.microsoft.com/office/drawing/2014/main" id="{A66584E6-7776-479B-A303-E6D93A869D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4" r="40642" b="8392"/>
          <a:stretch/>
        </p:blipFill>
        <p:spPr>
          <a:xfrm>
            <a:off x="5334362" y="2526257"/>
            <a:ext cx="808093" cy="2453196"/>
          </a:xfrm>
          <a:prstGeom prst="rect">
            <a:avLst/>
          </a:prstGeom>
        </p:spPr>
      </p:pic>
      <p:pic>
        <p:nvPicPr>
          <p:cNvPr id="10" name="guitar">
            <a:extLst>
              <a:ext uri="{FF2B5EF4-FFF2-40B4-BE49-F238E27FC236}">
                <a16:creationId xmlns:a16="http://schemas.microsoft.com/office/drawing/2014/main" id="{2E426794-F634-404B-BDB4-A08B16573E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782" flipH="1">
            <a:off x="3546003" y="3577350"/>
            <a:ext cx="1511060" cy="849971"/>
          </a:xfrm>
          <a:prstGeom prst="rect">
            <a:avLst/>
          </a:prstGeom>
        </p:spPr>
      </p:pic>
      <p:pic>
        <p:nvPicPr>
          <p:cNvPr id="12" name="trumpet">
            <a:extLst>
              <a:ext uri="{FF2B5EF4-FFF2-40B4-BE49-F238E27FC236}">
                <a16:creationId xmlns:a16="http://schemas.microsoft.com/office/drawing/2014/main" id="{E1D8DAF4-708F-43DB-9315-27A91DBD4E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177" flipH="1">
            <a:off x="1317655" y="4396049"/>
            <a:ext cx="954364" cy="536830"/>
          </a:xfrm>
          <a:prstGeom prst="rect">
            <a:avLst/>
          </a:prstGeom>
        </p:spPr>
      </p:pic>
      <p:pic>
        <p:nvPicPr>
          <p:cNvPr id="18" name="bongos">
            <a:extLst>
              <a:ext uri="{FF2B5EF4-FFF2-40B4-BE49-F238E27FC236}">
                <a16:creationId xmlns:a16="http://schemas.microsoft.com/office/drawing/2014/main" id="{A232E2CA-977A-4922-B0B7-937B4F41A66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72" y="3678531"/>
            <a:ext cx="960146" cy="323804"/>
          </a:xfrm>
          <a:prstGeom prst="rect">
            <a:avLst/>
          </a:prstGeom>
        </p:spPr>
      </p:pic>
      <p:sp>
        <p:nvSpPr>
          <p:cNvPr id="42" name="wrong answer2">
            <a:extLst>
              <a:ext uri="{FF2B5EF4-FFF2-40B4-BE49-F238E27FC236}">
                <a16:creationId xmlns:a16="http://schemas.microsoft.com/office/drawing/2014/main" id="{D5DDF325-4707-4633-8230-ACDF37579473}"/>
              </a:ext>
            </a:extLst>
          </p:cNvPr>
          <p:cNvSpPr/>
          <p:nvPr/>
        </p:nvSpPr>
        <p:spPr>
          <a:xfrm>
            <a:off x="2567060" y="2548496"/>
            <a:ext cx="1665310" cy="758185"/>
          </a:xfrm>
          <a:prstGeom prst="wedgeRoundRectCallout">
            <a:avLst>
              <a:gd name="adj1" fmla="val 15834"/>
              <a:gd name="adj2" fmla="val 6690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3" name="wrong answer3">
            <a:extLst>
              <a:ext uri="{FF2B5EF4-FFF2-40B4-BE49-F238E27FC236}">
                <a16:creationId xmlns:a16="http://schemas.microsoft.com/office/drawing/2014/main" id="{AE16DEF2-2376-44A4-95A1-4DD104647CAC}"/>
              </a:ext>
            </a:extLst>
          </p:cNvPr>
          <p:cNvSpPr/>
          <p:nvPr/>
        </p:nvSpPr>
        <p:spPr>
          <a:xfrm>
            <a:off x="4598381" y="4618966"/>
            <a:ext cx="1665310" cy="758185"/>
          </a:xfrm>
          <a:prstGeom prst="wedgeRoundRectCallout">
            <a:avLst>
              <a:gd name="adj1" fmla="val -36091"/>
              <a:gd name="adj2" fmla="val -6549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5" name="wrong answer4">
            <a:extLst>
              <a:ext uri="{FF2B5EF4-FFF2-40B4-BE49-F238E27FC236}">
                <a16:creationId xmlns:a16="http://schemas.microsoft.com/office/drawing/2014/main" id="{B54DD5A0-1799-43A4-B1CB-D9D7B409A6A9}"/>
              </a:ext>
            </a:extLst>
          </p:cNvPr>
          <p:cNvSpPr/>
          <p:nvPr/>
        </p:nvSpPr>
        <p:spPr>
          <a:xfrm>
            <a:off x="4129601" y="1695534"/>
            <a:ext cx="1665310" cy="758185"/>
          </a:xfrm>
          <a:prstGeom prst="wedgeRoundRectCallout">
            <a:avLst>
              <a:gd name="adj1" fmla="val 37917"/>
              <a:gd name="adj2" fmla="val 64284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7" name="wrong answer5">
            <a:extLst>
              <a:ext uri="{FF2B5EF4-FFF2-40B4-BE49-F238E27FC236}">
                <a16:creationId xmlns:a16="http://schemas.microsoft.com/office/drawing/2014/main" id="{6B512DE0-1A94-4952-ACD5-29942EC1B4D7}"/>
              </a:ext>
            </a:extLst>
          </p:cNvPr>
          <p:cNvSpPr/>
          <p:nvPr/>
        </p:nvSpPr>
        <p:spPr>
          <a:xfrm>
            <a:off x="6361806" y="4265741"/>
            <a:ext cx="1665310" cy="758185"/>
          </a:xfrm>
          <a:prstGeom prst="wedgeRoundRectCallout">
            <a:avLst>
              <a:gd name="adj1" fmla="val -17589"/>
              <a:gd name="adj2" fmla="val -6549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4" name="correct answer"/>
          <p:cNvSpPr/>
          <p:nvPr/>
        </p:nvSpPr>
        <p:spPr>
          <a:xfrm>
            <a:off x="138445" y="3043494"/>
            <a:ext cx="2321993" cy="758185"/>
          </a:xfrm>
          <a:prstGeom prst="wedgeRoundRectCallout">
            <a:avLst>
              <a:gd name="adj1" fmla="val 36353"/>
              <a:gd name="adj2" fmla="val 63410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That’s right, I played the trumpet </a:t>
            </a:r>
            <a:r>
              <a:rPr lang="en-GB" sz="1400" b="1" dirty="0">
                <a:solidFill>
                  <a:schemeClr val="tx1"/>
                </a:solidFill>
                <a:latin typeface="Numberlings" pitchFamily="2" charset="0"/>
              </a:rPr>
              <a:t>1</a:t>
            </a:r>
            <a:r>
              <a:rPr lang="en-GB" sz="1400" b="1" dirty="0">
                <a:solidFill>
                  <a:schemeClr val="tx1"/>
                </a:solidFill>
                <a:latin typeface="Heinemann Roman" panose="02000503000000020004" pitchFamily="50" charset="0"/>
              </a:rPr>
              <a:t> </a:t>
            </a:r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time!</a:t>
            </a:r>
          </a:p>
        </p:txBody>
      </p:sp>
      <p:sp>
        <p:nvSpPr>
          <p:cNvPr id="36" name="Right Arrow 35">
            <a:hlinkClick r:id="rId13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4" name="big trumpet">
            <a:extLst>
              <a:ext uri="{FF2B5EF4-FFF2-40B4-BE49-F238E27FC236}">
                <a16:creationId xmlns:a16="http://schemas.microsoft.com/office/drawing/2014/main" id="{7BD654E5-5F6F-4490-963D-5C0BCBEA0B0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5499" flipH="1">
            <a:off x="6412522" y="1202603"/>
            <a:ext cx="2521314" cy="1418240"/>
          </a:xfrm>
          <a:prstGeom prst="rect">
            <a:avLst/>
          </a:prstGeom>
        </p:spPr>
      </p:pic>
      <p:pic>
        <p:nvPicPr>
          <p:cNvPr id="5" name="One Trumpet Honk">
            <a:hlinkClick r:id="" action="ppaction://media"/>
            <a:extLst>
              <a:ext uri="{FF2B5EF4-FFF2-40B4-BE49-F238E27FC236}">
                <a16:creationId xmlns:a16="http://schemas.microsoft.com/office/drawing/2014/main" id="{4EF570F2-73AE-47BA-8BBD-B53443BE3A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948472" y="9167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7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5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4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ackgroun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95" y="1612524"/>
            <a:ext cx="6514795" cy="36784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Click the hand. Listen carefully. How many claps can you hear the </a:t>
            </a:r>
            <a:r>
              <a:rPr lang="en-GB" dirty="0" err="1">
                <a:latin typeface="Heinemann Roman" panose="02000503000000020004" pitchFamily="50" charset="0"/>
              </a:rPr>
              <a:t>Numberblock</a:t>
            </a:r>
            <a:r>
              <a:rPr lang="en-GB" dirty="0">
                <a:latin typeface="Heinemann Roman" panose="02000503000000020004" pitchFamily="50" charset="0"/>
              </a:rPr>
              <a:t> make?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214" y="5529144"/>
            <a:ext cx="8777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Choose the </a:t>
            </a:r>
            <a:r>
              <a:rPr lang="en-GB" dirty="0" err="1">
                <a:latin typeface="Heinemann Roman" panose="02000503000000020004" pitchFamily="50" charset="0"/>
              </a:rPr>
              <a:t>Numberblock</a:t>
            </a:r>
            <a:r>
              <a:rPr lang="en-GB" dirty="0">
                <a:latin typeface="Heinemann Roman" panose="02000503000000020004" pitchFamily="50" charset="0"/>
              </a:rPr>
              <a:t> on the stage </a:t>
            </a:r>
            <a:br>
              <a:rPr lang="en-GB" dirty="0">
                <a:latin typeface="Heinemann Roman" panose="02000503000000020004" pitchFamily="50" charset="0"/>
              </a:rPr>
            </a:br>
            <a:r>
              <a:rPr lang="en-GB" dirty="0">
                <a:latin typeface="Heinemann Roman" panose="02000503000000020004" pitchFamily="50" charset="0"/>
              </a:rPr>
              <a:t>that you think is clapping.</a:t>
            </a:r>
          </a:p>
        </p:txBody>
      </p:sp>
      <p:pic>
        <p:nvPicPr>
          <p:cNvPr id="37" name="number1">
            <a:extLst>
              <a:ext uri="{FF2B5EF4-FFF2-40B4-BE49-F238E27FC236}">
                <a16:creationId xmlns:a16="http://schemas.microsoft.com/office/drawing/2014/main" id="{47AACCC8-C505-4A2B-B448-C11D920E09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9" r="31782" b="7280"/>
          <a:stretch/>
        </p:blipFill>
        <p:spPr>
          <a:xfrm>
            <a:off x="1932916" y="3759733"/>
            <a:ext cx="763324" cy="1219720"/>
          </a:xfrm>
          <a:prstGeom prst="rect">
            <a:avLst/>
          </a:prstGeom>
        </p:spPr>
      </p:pic>
      <p:pic>
        <p:nvPicPr>
          <p:cNvPr id="38" name="number2">
            <a:extLst>
              <a:ext uri="{FF2B5EF4-FFF2-40B4-BE49-F238E27FC236}">
                <a16:creationId xmlns:a16="http://schemas.microsoft.com/office/drawing/2014/main" id="{55893659-1562-46B5-8BC7-4765D5EC37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9" r="36535" b="3020"/>
          <a:stretch/>
        </p:blipFill>
        <p:spPr>
          <a:xfrm>
            <a:off x="2972396" y="3492222"/>
            <a:ext cx="832025" cy="1528415"/>
          </a:xfrm>
          <a:prstGeom prst="rect">
            <a:avLst/>
          </a:prstGeom>
        </p:spPr>
      </p:pic>
      <p:pic>
        <p:nvPicPr>
          <p:cNvPr id="39" name="number5">
            <a:extLst>
              <a:ext uri="{FF2B5EF4-FFF2-40B4-BE49-F238E27FC236}">
                <a16:creationId xmlns:a16="http://schemas.microsoft.com/office/drawing/2014/main" id="{98E23C49-E5E7-4C96-B846-753ADE93A0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50" r="32019" b="7464"/>
          <a:stretch/>
        </p:blipFill>
        <p:spPr>
          <a:xfrm>
            <a:off x="6418612" y="2210921"/>
            <a:ext cx="1388107" cy="2786338"/>
          </a:xfrm>
          <a:prstGeom prst="rect">
            <a:avLst/>
          </a:prstGeom>
        </p:spPr>
      </p:pic>
      <p:pic>
        <p:nvPicPr>
          <p:cNvPr id="40" name="number3">
            <a:extLst>
              <a:ext uri="{FF2B5EF4-FFF2-40B4-BE49-F238E27FC236}">
                <a16:creationId xmlns:a16="http://schemas.microsoft.com/office/drawing/2014/main" id="{63439293-A7C3-4704-AC97-91810B427F7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7" r="36337" b="4440"/>
          <a:stretch/>
        </p:blipFill>
        <p:spPr>
          <a:xfrm>
            <a:off x="4080577" y="2931191"/>
            <a:ext cx="977629" cy="2061124"/>
          </a:xfrm>
          <a:prstGeom prst="rect">
            <a:avLst/>
          </a:prstGeom>
        </p:spPr>
      </p:pic>
      <p:pic>
        <p:nvPicPr>
          <p:cNvPr id="41" name="number4">
            <a:extLst>
              <a:ext uri="{FF2B5EF4-FFF2-40B4-BE49-F238E27FC236}">
                <a16:creationId xmlns:a16="http://schemas.microsoft.com/office/drawing/2014/main" id="{A66584E6-7776-479B-A303-E6D93A869D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4" r="40642" b="8392"/>
          <a:stretch/>
        </p:blipFill>
        <p:spPr>
          <a:xfrm>
            <a:off x="5334362" y="2526257"/>
            <a:ext cx="808093" cy="2453196"/>
          </a:xfrm>
          <a:prstGeom prst="rect">
            <a:avLst/>
          </a:prstGeom>
        </p:spPr>
      </p:pic>
      <p:pic>
        <p:nvPicPr>
          <p:cNvPr id="10" name="guitar">
            <a:extLst>
              <a:ext uri="{FF2B5EF4-FFF2-40B4-BE49-F238E27FC236}">
                <a16:creationId xmlns:a16="http://schemas.microsoft.com/office/drawing/2014/main" id="{2E426794-F634-404B-BDB4-A08B16573E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782" flipH="1">
            <a:off x="3546003" y="3577350"/>
            <a:ext cx="1511060" cy="849971"/>
          </a:xfrm>
          <a:prstGeom prst="rect">
            <a:avLst/>
          </a:prstGeom>
        </p:spPr>
      </p:pic>
      <p:pic>
        <p:nvPicPr>
          <p:cNvPr id="12" name="trumpet">
            <a:extLst>
              <a:ext uri="{FF2B5EF4-FFF2-40B4-BE49-F238E27FC236}">
                <a16:creationId xmlns:a16="http://schemas.microsoft.com/office/drawing/2014/main" id="{E1D8DAF4-708F-43DB-9315-27A91DBD4E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177" flipH="1">
            <a:off x="1317655" y="4396049"/>
            <a:ext cx="954364" cy="536830"/>
          </a:xfrm>
          <a:prstGeom prst="rect">
            <a:avLst/>
          </a:prstGeom>
        </p:spPr>
      </p:pic>
      <p:pic>
        <p:nvPicPr>
          <p:cNvPr id="18" name="bongos">
            <a:extLst>
              <a:ext uri="{FF2B5EF4-FFF2-40B4-BE49-F238E27FC236}">
                <a16:creationId xmlns:a16="http://schemas.microsoft.com/office/drawing/2014/main" id="{A232E2CA-977A-4922-B0B7-937B4F41A66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72" y="3678531"/>
            <a:ext cx="960146" cy="323804"/>
          </a:xfrm>
          <a:prstGeom prst="rect">
            <a:avLst/>
          </a:prstGeom>
        </p:spPr>
      </p:pic>
      <p:sp>
        <p:nvSpPr>
          <p:cNvPr id="21" name="wrong answer1"/>
          <p:cNvSpPr/>
          <p:nvPr/>
        </p:nvSpPr>
        <p:spPr>
          <a:xfrm>
            <a:off x="526464" y="3142496"/>
            <a:ext cx="1665310" cy="758185"/>
          </a:xfrm>
          <a:prstGeom prst="wedgeRoundRectCallout">
            <a:avLst>
              <a:gd name="adj1" fmla="val 36723"/>
              <a:gd name="adj2" fmla="val 65595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2" name="wrong answer2">
            <a:extLst>
              <a:ext uri="{FF2B5EF4-FFF2-40B4-BE49-F238E27FC236}">
                <a16:creationId xmlns:a16="http://schemas.microsoft.com/office/drawing/2014/main" id="{D5DDF325-4707-4633-8230-ACDF37579473}"/>
              </a:ext>
            </a:extLst>
          </p:cNvPr>
          <p:cNvSpPr/>
          <p:nvPr/>
        </p:nvSpPr>
        <p:spPr>
          <a:xfrm>
            <a:off x="2308645" y="2647886"/>
            <a:ext cx="1665310" cy="758185"/>
          </a:xfrm>
          <a:prstGeom prst="wedgeRoundRectCallout">
            <a:avLst>
              <a:gd name="adj1" fmla="val 15834"/>
              <a:gd name="adj2" fmla="val 6690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3" name="wrong answer3">
            <a:extLst>
              <a:ext uri="{FF2B5EF4-FFF2-40B4-BE49-F238E27FC236}">
                <a16:creationId xmlns:a16="http://schemas.microsoft.com/office/drawing/2014/main" id="{AE16DEF2-2376-44A4-95A1-4DD104647CAC}"/>
              </a:ext>
            </a:extLst>
          </p:cNvPr>
          <p:cNvSpPr/>
          <p:nvPr/>
        </p:nvSpPr>
        <p:spPr>
          <a:xfrm>
            <a:off x="4598381" y="4618966"/>
            <a:ext cx="1665310" cy="758185"/>
          </a:xfrm>
          <a:prstGeom prst="wedgeRoundRectCallout">
            <a:avLst>
              <a:gd name="adj1" fmla="val -36091"/>
              <a:gd name="adj2" fmla="val -6549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5" name="wrong answer4">
            <a:extLst>
              <a:ext uri="{FF2B5EF4-FFF2-40B4-BE49-F238E27FC236}">
                <a16:creationId xmlns:a16="http://schemas.microsoft.com/office/drawing/2014/main" id="{B54DD5A0-1799-43A4-B1CB-D9D7B409A6A9}"/>
              </a:ext>
            </a:extLst>
          </p:cNvPr>
          <p:cNvSpPr/>
          <p:nvPr/>
        </p:nvSpPr>
        <p:spPr>
          <a:xfrm>
            <a:off x="4129601" y="1794924"/>
            <a:ext cx="1665310" cy="758185"/>
          </a:xfrm>
          <a:prstGeom prst="wedgeRoundRectCallout">
            <a:avLst>
              <a:gd name="adj1" fmla="val 37917"/>
              <a:gd name="adj2" fmla="val 64284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4" name="correct answer"/>
          <p:cNvSpPr/>
          <p:nvPr/>
        </p:nvSpPr>
        <p:spPr>
          <a:xfrm>
            <a:off x="6381684" y="4261104"/>
            <a:ext cx="1818099" cy="758185"/>
          </a:xfrm>
          <a:prstGeom prst="wedgeRoundRectCallout">
            <a:avLst>
              <a:gd name="adj1" fmla="val -25713"/>
              <a:gd name="adj2" fmla="val -67681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That’s right, </a:t>
            </a:r>
            <a:b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 clapped </a:t>
            </a:r>
            <a:r>
              <a:rPr lang="en-GB" sz="1400" b="1" dirty="0">
                <a:solidFill>
                  <a:schemeClr val="tx1"/>
                </a:solidFill>
                <a:latin typeface="Numberlings" pitchFamily="2" charset="0"/>
              </a:rPr>
              <a:t>5</a:t>
            </a:r>
            <a:r>
              <a:rPr lang="en-GB" sz="1400" b="1" dirty="0">
                <a:solidFill>
                  <a:schemeClr val="tx1"/>
                </a:solidFill>
                <a:latin typeface="Heinemann Roman" panose="02000503000000020004" pitchFamily="50" charset="0"/>
              </a:rPr>
              <a:t> </a:t>
            </a:r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times!</a:t>
            </a:r>
          </a:p>
        </p:txBody>
      </p:sp>
      <p:pic>
        <p:nvPicPr>
          <p:cNvPr id="4" name="Cla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384111" y="1927679"/>
            <a:ext cx="487363" cy="487363"/>
          </a:xfrm>
          <a:prstGeom prst="rect">
            <a:avLst/>
          </a:prstGeom>
        </p:spPr>
      </p:pic>
      <p:sp>
        <p:nvSpPr>
          <p:cNvPr id="36" name="Right Arrow 35">
            <a:hlinkClick r:id="rId14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25" name="big hand">
            <a:extLst>
              <a:ext uri="{FF2B5EF4-FFF2-40B4-BE49-F238E27FC236}">
                <a16:creationId xmlns:a16="http://schemas.microsoft.com/office/drawing/2014/main" id="{C71BC7EE-3749-44C1-B561-C03C779AC5AE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7" t="18846" r="32393" b="59691"/>
          <a:stretch/>
        </p:blipFill>
        <p:spPr>
          <a:xfrm rot="16765215">
            <a:off x="6766226" y="912620"/>
            <a:ext cx="1473269" cy="180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9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44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42" grpId="0" animBg="1"/>
      <p:bldP spid="42" grpId="1" animBg="1"/>
      <p:bldP spid="43" grpId="0" animBg="1"/>
      <p:bldP spid="43" grpId="1" animBg="1"/>
      <p:bldP spid="45" grpId="0" animBg="1"/>
      <p:bldP spid="45" grpId="1" animBg="1"/>
      <p:bldP spid="44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ackgroun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95" y="1612524"/>
            <a:ext cx="6514795" cy="36784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Click the drum kit. Listen carefully. How many times can 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you hear it being played?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186214" y="5529144"/>
            <a:ext cx="8777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Choose the </a:t>
            </a:r>
            <a:r>
              <a:rPr lang="en-GB" dirty="0" err="1">
                <a:latin typeface="Heinemann Roman" panose="02000503000000020004" pitchFamily="50" charset="0"/>
              </a:rPr>
              <a:t>Numberblock</a:t>
            </a:r>
            <a:r>
              <a:rPr lang="en-GB" dirty="0">
                <a:latin typeface="Heinemann Roman" panose="02000503000000020004" pitchFamily="50" charset="0"/>
              </a:rPr>
              <a:t> on the stage</a:t>
            </a:r>
            <a:br>
              <a:rPr lang="en-GB" dirty="0">
                <a:latin typeface="Heinemann Roman" panose="02000503000000020004" pitchFamily="50" charset="0"/>
              </a:rPr>
            </a:br>
            <a:r>
              <a:rPr lang="en-GB" dirty="0">
                <a:latin typeface="Heinemann Roman" panose="02000503000000020004" pitchFamily="50" charset="0"/>
              </a:rPr>
              <a:t>that you think played the drum kit.</a:t>
            </a:r>
          </a:p>
        </p:txBody>
      </p:sp>
      <p:pic>
        <p:nvPicPr>
          <p:cNvPr id="37" name="number1">
            <a:extLst>
              <a:ext uri="{FF2B5EF4-FFF2-40B4-BE49-F238E27FC236}">
                <a16:creationId xmlns:a16="http://schemas.microsoft.com/office/drawing/2014/main" id="{47AACCC8-C505-4A2B-B448-C11D920E09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9" r="31782" b="7280"/>
          <a:stretch/>
        </p:blipFill>
        <p:spPr>
          <a:xfrm>
            <a:off x="1932916" y="3759733"/>
            <a:ext cx="763324" cy="1219720"/>
          </a:xfrm>
          <a:prstGeom prst="rect">
            <a:avLst/>
          </a:prstGeom>
        </p:spPr>
      </p:pic>
      <p:pic>
        <p:nvPicPr>
          <p:cNvPr id="38" name="number2">
            <a:extLst>
              <a:ext uri="{FF2B5EF4-FFF2-40B4-BE49-F238E27FC236}">
                <a16:creationId xmlns:a16="http://schemas.microsoft.com/office/drawing/2014/main" id="{55893659-1562-46B5-8BC7-4765D5EC37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9" r="36535" b="3020"/>
          <a:stretch/>
        </p:blipFill>
        <p:spPr>
          <a:xfrm>
            <a:off x="2972396" y="3492222"/>
            <a:ext cx="832025" cy="1528415"/>
          </a:xfrm>
          <a:prstGeom prst="rect">
            <a:avLst/>
          </a:prstGeom>
        </p:spPr>
      </p:pic>
      <p:pic>
        <p:nvPicPr>
          <p:cNvPr id="39" name="number5">
            <a:extLst>
              <a:ext uri="{FF2B5EF4-FFF2-40B4-BE49-F238E27FC236}">
                <a16:creationId xmlns:a16="http://schemas.microsoft.com/office/drawing/2014/main" id="{98E23C49-E5E7-4C96-B846-753ADE93A0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50" r="32019" b="7464"/>
          <a:stretch/>
        </p:blipFill>
        <p:spPr>
          <a:xfrm>
            <a:off x="6418612" y="2210921"/>
            <a:ext cx="1388107" cy="2786338"/>
          </a:xfrm>
          <a:prstGeom prst="rect">
            <a:avLst/>
          </a:prstGeom>
        </p:spPr>
      </p:pic>
      <p:pic>
        <p:nvPicPr>
          <p:cNvPr id="40" name="number3">
            <a:extLst>
              <a:ext uri="{FF2B5EF4-FFF2-40B4-BE49-F238E27FC236}">
                <a16:creationId xmlns:a16="http://schemas.microsoft.com/office/drawing/2014/main" id="{63439293-A7C3-4704-AC97-91810B427F7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7" r="36337" b="4440"/>
          <a:stretch/>
        </p:blipFill>
        <p:spPr>
          <a:xfrm>
            <a:off x="4080577" y="2931191"/>
            <a:ext cx="977629" cy="2061124"/>
          </a:xfrm>
          <a:prstGeom prst="rect">
            <a:avLst/>
          </a:prstGeom>
        </p:spPr>
      </p:pic>
      <p:pic>
        <p:nvPicPr>
          <p:cNvPr id="41" name="number4">
            <a:extLst>
              <a:ext uri="{FF2B5EF4-FFF2-40B4-BE49-F238E27FC236}">
                <a16:creationId xmlns:a16="http://schemas.microsoft.com/office/drawing/2014/main" id="{A66584E6-7776-479B-A303-E6D93A869D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84" r="40642" b="8392"/>
          <a:stretch/>
        </p:blipFill>
        <p:spPr>
          <a:xfrm>
            <a:off x="5334362" y="2526257"/>
            <a:ext cx="808093" cy="2453196"/>
          </a:xfrm>
          <a:prstGeom prst="rect">
            <a:avLst/>
          </a:prstGeom>
        </p:spPr>
      </p:pic>
      <p:pic>
        <p:nvPicPr>
          <p:cNvPr id="8" name="drumkit">
            <a:extLst>
              <a:ext uri="{FF2B5EF4-FFF2-40B4-BE49-F238E27FC236}">
                <a16:creationId xmlns:a16="http://schemas.microsoft.com/office/drawing/2014/main" id="{3D554FEF-08AE-4554-9A28-5BB85C3714C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762" y="4053994"/>
            <a:ext cx="2352279" cy="1323157"/>
          </a:xfrm>
          <a:prstGeom prst="rect">
            <a:avLst/>
          </a:prstGeom>
        </p:spPr>
      </p:pic>
      <p:pic>
        <p:nvPicPr>
          <p:cNvPr id="10" name="guitar">
            <a:extLst>
              <a:ext uri="{FF2B5EF4-FFF2-40B4-BE49-F238E27FC236}">
                <a16:creationId xmlns:a16="http://schemas.microsoft.com/office/drawing/2014/main" id="{2E426794-F634-404B-BDB4-A08B16573E7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782" flipH="1">
            <a:off x="3546003" y="3577350"/>
            <a:ext cx="1511060" cy="849971"/>
          </a:xfrm>
          <a:prstGeom prst="rect">
            <a:avLst/>
          </a:prstGeom>
        </p:spPr>
      </p:pic>
      <p:pic>
        <p:nvPicPr>
          <p:cNvPr id="12" name="trumpet">
            <a:extLst>
              <a:ext uri="{FF2B5EF4-FFF2-40B4-BE49-F238E27FC236}">
                <a16:creationId xmlns:a16="http://schemas.microsoft.com/office/drawing/2014/main" id="{E1D8DAF4-708F-43DB-9315-27A91DBD4E2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177" flipH="1">
            <a:off x="1317655" y="4396049"/>
            <a:ext cx="954364" cy="536830"/>
          </a:xfrm>
          <a:prstGeom prst="rect">
            <a:avLst/>
          </a:prstGeom>
        </p:spPr>
      </p:pic>
      <p:pic>
        <p:nvPicPr>
          <p:cNvPr id="16" name="mic">
            <a:extLst>
              <a:ext uri="{FF2B5EF4-FFF2-40B4-BE49-F238E27FC236}">
                <a16:creationId xmlns:a16="http://schemas.microsoft.com/office/drawing/2014/main" id="{782EE3F7-9D00-4C09-B873-F86E3FD9A23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93187">
            <a:off x="6405535" y="2782262"/>
            <a:ext cx="354576" cy="621931"/>
          </a:xfrm>
          <a:prstGeom prst="rect">
            <a:avLst/>
          </a:prstGeom>
        </p:spPr>
      </p:pic>
      <p:pic>
        <p:nvPicPr>
          <p:cNvPr id="18" name="bongos">
            <a:extLst>
              <a:ext uri="{FF2B5EF4-FFF2-40B4-BE49-F238E27FC236}">
                <a16:creationId xmlns:a16="http://schemas.microsoft.com/office/drawing/2014/main" id="{A232E2CA-977A-4922-B0B7-937B4F41A66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72" y="3678531"/>
            <a:ext cx="960146" cy="323804"/>
          </a:xfrm>
          <a:prstGeom prst="rect">
            <a:avLst/>
          </a:prstGeom>
        </p:spPr>
      </p:pic>
      <p:sp>
        <p:nvSpPr>
          <p:cNvPr id="21" name="wrong answer1"/>
          <p:cNvSpPr/>
          <p:nvPr/>
        </p:nvSpPr>
        <p:spPr>
          <a:xfrm>
            <a:off x="526464" y="3142496"/>
            <a:ext cx="1665310" cy="758185"/>
          </a:xfrm>
          <a:prstGeom prst="wedgeRoundRectCallout">
            <a:avLst>
              <a:gd name="adj1" fmla="val 36723"/>
              <a:gd name="adj2" fmla="val 65595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3" name="wrong answer3">
            <a:extLst>
              <a:ext uri="{FF2B5EF4-FFF2-40B4-BE49-F238E27FC236}">
                <a16:creationId xmlns:a16="http://schemas.microsoft.com/office/drawing/2014/main" id="{AE16DEF2-2376-44A4-95A1-4DD104647CAC}"/>
              </a:ext>
            </a:extLst>
          </p:cNvPr>
          <p:cNvSpPr/>
          <p:nvPr/>
        </p:nvSpPr>
        <p:spPr>
          <a:xfrm>
            <a:off x="4598381" y="4618966"/>
            <a:ext cx="1665310" cy="758185"/>
          </a:xfrm>
          <a:prstGeom prst="wedgeRoundRectCallout">
            <a:avLst>
              <a:gd name="adj1" fmla="val -36091"/>
              <a:gd name="adj2" fmla="val -6549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5" name="wrong answer4">
            <a:extLst>
              <a:ext uri="{FF2B5EF4-FFF2-40B4-BE49-F238E27FC236}">
                <a16:creationId xmlns:a16="http://schemas.microsoft.com/office/drawing/2014/main" id="{B54DD5A0-1799-43A4-B1CB-D9D7B409A6A9}"/>
              </a:ext>
            </a:extLst>
          </p:cNvPr>
          <p:cNvSpPr/>
          <p:nvPr/>
        </p:nvSpPr>
        <p:spPr>
          <a:xfrm>
            <a:off x="4225551" y="1665907"/>
            <a:ext cx="1665310" cy="758185"/>
          </a:xfrm>
          <a:prstGeom prst="wedgeRoundRectCallout">
            <a:avLst>
              <a:gd name="adj1" fmla="val 37917"/>
              <a:gd name="adj2" fmla="val 64284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7" name="wrong answer5">
            <a:extLst>
              <a:ext uri="{FF2B5EF4-FFF2-40B4-BE49-F238E27FC236}">
                <a16:creationId xmlns:a16="http://schemas.microsoft.com/office/drawing/2014/main" id="{6B512DE0-1A94-4952-ACD5-29942EC1B4D7}"/>
              </a:ext>
            </a:extLst>
          </p:cNvPr>
          <p:cNvSpPr/>
          <p:nvPr/>
        </p:nvSpPr>
        <p:spPr>
          <a:xfrm>
            <a:off x="6361806" y="4265741"/>
            <a:ext cx="1665310" cy="758185"/>
          </a:xfrm>
          <a:prstGeom prst="wedgeRoundRectCallout">
            <a:avLst>
              <a:gd name="adj1" fmla="val -17589"/>
              <a:gd name="adj2" fmla="val -65496"/>
              <a:gd name="adj3" fmla="val 16667"/>
            </a:avLst>
          </a:prstGeom>
          <a:solidFill>
            <a:schemeClr val="bg1"/>
          </a:solidFill>
          <a:ln w="28575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It wasn’t me. Try again!</a:t>
            </a:r>
          </a:p>
        </p:txBody>
      </p:sp>
      <p:sp>
        <p:nvSpPr>
          <p:cNvPr id="44" name="correct answer"/>
          <p:cNvSpPr/>
          <p:nvPr/>
        </p:nvSpPr>
        <p:spPr>
          <a:xfrm>
            <a:off x="2274724" y="2503384"/>
            <a:ext cx="2321993" cy="758185"/>
          </a:xfrm>
          <a:prstGeom prst="wedgeRoundRectCallout">
            <a:avLst>
              <a:gd name="adj1" fmla="val -5595"/>
              <a:gd name="adj2" fmla="val 67343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That’s right, I played the drum kit </a:t>
            </a:r>
            <a:r>
              <a:rPr lang="en-GB" sz="1400" b="1" dirty="0">
                <a:solidFill>
                  <a:schemeClr val="tx1"/>
                </a:solidFill>
                <a:latin typeface="Numberlings" pitchFamily="2" charset="0"/>
              </a:rPr>
              <a:t>2</a:t>
            </a:r>
            <a:r>
              <a:rPr lang="en-GB" sz="1400" b="1" dirty="0">
                <a:solidFill>
                  <a:schemeClr val="tx1"/>
                </a:solidFill>
                <a:latin typeface="Heinemann Roman" panose="02000503000000020004" pitchFamily="50" charset="0"/>
              </a:rPr>
              <a:t> </a:t>
            </a:r>
            <a:r>
              <a:rPr lang="en-GB" sz="1400" dirty="0">
                <a:solidFill>
                  <a:schemeClr val="tx1"/>
                </a:solidFill>
                <a:latin typeface="Heinemann Roman" panose="02000503000000020004" pitchFamily="50" charset="0"/>
              </a:rPr>
              <a:t>times!</a:t>
            </a:r>
          </a:p>
        </p:txBody>
      </p:sp>
      <p:sp>
        <p:nvSpPr>
          <p:cNvPr id="36" name="Right Arrow 35">
            <a:hlinkClick r:id="rId15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25" name="big drumkit">
            <a:extLst>
              <a:ext uri="{FF2B5EF4-FFF2-40B4-BE49-F238E27FC236}">
                <a16:creationId xmlns:a16="http://schemas.microsoft.com/office/drawing/2014/main" id="{472A9BFC-9CCF-4446-A41F-4BA3A6FC1D2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861" y="1084841"/>
            <a:ext cx="2762029" cy="1553641"/>
          </a:xfrm>
          <a:prstGeom prst="rect">
            <a:avLst/>
          </a:prstGeom>
        </p:spPr>
      </p:pic>
      <p:pic>
        <p:nvPicPr>
          <p:cNvPr id="2" name="two Kick Drum">
            <a:hlinkClick r:id="" action="ppaction://media"/>
            <a:extLst>
              <a:ext uri="{FF2B5EF4-FFF2-40B4-BE49-F238E27FC236}">
                <a16:creationId xmlns:a16="http://schemas.microsoft.com/office/drawing/2014/main" id="{657CF890-428C-4309-85C8-DBFEEB6413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97.2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806719" y="8022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6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4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46A36D2-FE90-4C6F-BDFC-6E64B6B0128B}"/>
              </a:ext>
            </a:extLst>
          </p:cNvPr>
          <p:cNvSpPr/>
          <p:nvPr/>
        </p:nvSpPr>
        <p:spPr>
          <a:xfrm>
            <a:off x="1296795" y="1589762"/>
            <a:ext cx="6514795" cy="3678476"/>
          </a:xfrm>
          <a:prstGeom prst="roundRect">
            <a:avLst>
              <a:gd name="adj" fmla="val 6670"/>
            </a:avLst>
          </a:prstGeom>
          <a:blipFill>
            <a:blip r:embed="rId2"/>
            <a:stretch>
              <a:fillRect l="-11137" t="-71153" r="-69566" b="-95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Can you clap along with the </a:t>
            </a:r>
            <a:r>
              <a:rPr lang="en-GB" dirty="0" err="1">
                <a:latin typeface="Heinemann Roman" panose="02000503000000020004" pitchFamily="50" charset="0"/>
              </a:rPr>
              <a:t>Numberblocks</a:t>
            </a:r>
            <a:r>
              <a:rPr lang="en-GB" dirty="0">
                <a:latin typeface="Heinemann Roman" panose="02000503000000020004" pitchFamily="50" charset="0"/>
              </a:rPr>
              <a:t>’ Band?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Click my hand to find out how many times we need to clap.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6" r="33797"/>
          <a:stretch/>
        </p:blipFill>
        <p:spPr>
          <a:xfrm>
            <a:off x="1336364" y="1417824"/>
            <a:ext cx="2555279" cy="4841602"/>
          </a:xfrm>
          <a:prstGeom prst="rect">
            <a:avLst/>
          </a:prstGeom>
        </p:spPr>
      </p:pic>
      <p:sp>
        <p:nvSpPr>
          <p:cNvPr id="6" name="Speech Bubble: Rectangle with Corners Rounded 43"/>
          <p:cNvSpPr/>
          <p:nvPr/>
        </p:nvSpPr>
        <p:spPr>
          <a:xfrm>
            <a:off x="3619782" y="1794256"/>
            <a:ext cx="3593818" cy="733044"/>
          </a:xfrm>
          <a:prstGeom prst="wedgeRoundRectCallout">
            <a:avLst>
              <a:gd name="adj1" fmla="val -37605"/>
              <a:gd name="adj2" fmla="val 91257"/>
              <a:gd name="adj3" fmla="val 16667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clap </a:t>
            </a:r>
            <a:r>
              <a:rPr lang="en-GB" b="1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times? Can you count each clap?</a:t>
            </a:r>
          </a:p>
        </p:txBody>
      </p:sp>
      <p:sp>
        <p:nvSpPr>
          <p:cNvPr id="7" name="Right Arrow 6">
            <a:hlinkClick r:id="rId4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12" name="hand">
            <a:extLst>
              <a:ext uri="{FF2B5EF4-FFF2-40B4-BE49-F238E27FC236}">
                <a16:creationId xmlns:a16="http://schemas.microsoft.com/office/drawing/2014/main" id="{8BCBB17D-73F4-44E3-BA7F-52410537BC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7" t="18846" r="32393" b="59691"/>
          <a:stretch/>
        </p:blipFill>
        <p:spPr>
          <a:xfrm rot="17566084">
            <a:off x="3728369" y="2415637"/>
            <a:ext cx="3012911" cy="37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8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4922749-8134-4F5B-B702-9CF8D1C44EC0}"/>
              </a:ext>
            </a:extLst>
          </p:cNvPr>
          <p:cNvSpPr/>
          <p:nvPr/>
        </p:nvSpPr>
        <p:spPr>
          <a:xfrm>
            <a:off x="1296795" y="1589762"/>
            <a:ext cx="6514795" cy="3678476"/>
          </a:xfrm>
          <a:prstGeom prst="roundRect">
            <a:avLst>
              <a:gd name="adj" fmla="val 6670"/>
            </a:avLst>
          </a:prstGeom>
          <a:blipFill>
            <a:blip r:embed="rId2"/>
            <a:stretch>
              <a:fillRect l="-11137" t="-71153" r="-69566" b="-95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Can you clap along with the </a:t>
            </a:r>
            <a:r>
              <a:rPr lang="en-GB" dirty="0" err="1">
                <a:latin typeface="Heinemann Roman" panose="02000503000000020004" pitchFamily="50" charset="0"/>
              </a:rPr>
              <a:t>Numberblocks</a:t>
            </a:r>
            <a:r>
              <a:rPr lang="en-GB" dirty="0">
                <a:latin typeface="Heinemann Roman" panose="02000503000000020004" pitchFamily="50" charset="0"/>
              </a:rPr>
              <a:t>’ Band?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Click my hand to find out how many times we need to clap.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7" r="29365"/>
          <a:stretch/>
        </p:blipFill>
        <p:spPr>
          <a:xfrm>
            <a:off x="1699428" y="2693507"/>
            <a:ext cx="1550426" cy="2097069"/>
          </a:xfrm>
          <a:prstGeom prst="rect">
            <a:avLst/>
          </a:prstGeom>
        </p:spPr>
      </p:pic>
      <p:sp>
        <p:nvSpPr>
          <p:cNvPr id="6" name="Speech Bubble: Rectangle with Corners Rounded 43"/>
          <p:cNvSpPr/>
          <p:nvPr/>
        </p:nvSpPr>
        <p:spPr>
          <a:xfrm>
            <a:off x="3142704" y="1929416"/>
            <a:ext cx="3593818" cy="733044"/>
          </a:xfrm>
          <a:prstGeom prst="wedgeRoundRectCallout">
            <a:avLst>
              <a:gd name="adj1" fmla="val -36222"/>
              <a:gd name="adj2" fmla="val 69563"/>
              <a:gd name="adj3" fmla="val 16667"/>
            </a:avLst>
          </a:prstGeom>
          <a:solidFill>
            <a:schemeClr val="bg1"/>
          </a:solidFill>
          <a:ln w="3810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clap </a:t>
            </a:r>
            <a:r>
              <a:rPr lang="en-GB" b="1" dirty="0">
                <a:solidFill>
                  <a:schemeClr val="tx1"/>
                </a:solidFill>
                <a:latin typeface="Heinemann Roman" panose="02000503000000020004" pitchFamily="50" charset="0"/>
              </a:rPr>
              <a:t>once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? 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count each clap?</a:t>
            </a:r>
          </a:p>
        </p:txBody>
      </p:sp>
      <p:sp>
        <p:nvSpPr>
          <p:cNvPr id="7" name="Right Arrow 6">
            <a:hlinkClick r:id="rId4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18" name="hand">
            <a:extLst>
              <a:ext uri="{FF2B5EF4-FFF2-40B4-BE49-F238E27FC236}">
                <a16:creationId xmlns:a16="http://schemas.microsoft.com/office/drawing/2014/main" id="{5EB64289-E922-4223-A5F5-8D6BE8F9FF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7" t="18846" r="32393" b="59691"/>
          <a:stretch/>
        </p:blipFill>
        <p:spPr>
          <a:xfrm rot="17566084">
            <a:off x="3728369" y="2415637"/>
            <a:ext cx="3012911" cy="37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4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C893F5-814E-44FD-881E-D02AFC133C61}"/>
              </a:ext>
            </a:extLst>
          </p:cNvPr>
          <p:cNvSpPr/>
          <p:nvPr/>
        </p:nvSpPr>
        <p:spPr>
          <a:xfrm>
            <a:off x="1296795" y="1589762"/>
            <a:ext cx="6514795" cy="3678476"/>
          </a:xfrm>
          <a:prstGeom prst="roundRect">
            <a:avLst>
              <a:gd name="adj" fmla="val 6670"/>
            </a:avLst>
          </a:prstGeom>
          <a:blipFill>
            <a:blip r:embed="rId2"/>
            <a:stretch>
              <a:fillRect l="-11137" t="-71153" r="-69566" b="-95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Can you clap along with the </a:t>
            </a:r>
            <a:r>
              <a:rPr lang="en-GB" dirty="0" err="1">
                <a:latin typeface="Heinemann Roman" panose="02000503000000020004" pitchFamily="50" charset="0"/>
              </a:rPr>
              <a:t>Numberblocks</a:t>
            </a:r>
            <a:r>
              <a:rPr lang="en-GB" dirty="0">
                <a:latin typeface="Heinemann Roman" panose="02000503000000020004" pitchFamily="50" charset="0"/>
              </a:rPr>
              <a:t>’ Band?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Click my hand to find out how many times we need to clap.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6" r="38095"/>
          <a:stretch/>
        </p:blipFill>
        <p:spPr>
          <a:xfrm>
            <a:off x="1411357" y="1417824"/>
            <a:ext cx="2126568" cy="5269948"/>
          </a:xfrm>
          <a:prstGeom prst="rect">
            <a:avLst/>
          </a:prstGeom>
        </p:spPr>
      </p:pic>
      <p:sp>
        <p:nvSpPr>
          <p:cNvPr id="6" name="Speech Bubble: Rectangle with Corners Rounded 43"/>
          <p:cNvSpPr/>
          <p:nvPr/>
        </p:nvSpPr>
        <p:spPr>
          <a:xfrm>
            <a:off x="3619782" y="1794256"/>
            <a:ext cx="3593818" cy="733044"/>
          </a:xfrm>
          <a:prstGeom prst="wedgeRoundRectCallout">
            <a:avLst>
              <a:gd name="adj1" fmla="val -37605"/>
              <a:gd name="adj2" fmla="val 91257"/>
              <a:gd name="adj3" fmla="val 16667"/>
            </a:avLst>
          </a:prstGeom>
          <a:solidFill>
            <a:schemeClr val="bg1"/>
          </a:solidFill>
          <a:ln w="38100">
            <a:solidFill>
              <a:srgbClr val="3E9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clap </a:t>
            </a:r>
            <a:r>
              <a:rPr lang="en-GB" b="1" dirty="0">
                <a:solidFill>
                  <a:schemeClr val="tx1"/>
                </a:solidFill>
                <a:latin typeface="Numberlings" pitchFamily="2" charset="0"/>
              </a:rPr>
              <a:t>5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times? Can you count each clap?</a:t>
            </a:r>
          </a:p>
        </p:txBody>
      </p:sp>
      <p:sp>
        <p:nvSpPr>
          <p:cNvPr id="7" name="Right Arrow 6">
            <a:hlinkClick r:id="rId4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14" name="hand">
            <a:extLst>
              <a:ext uri="{FF2B5EF4-FFF2-40B4-BE49-F238E27FC236}">
                <a16:creationId xmlns:a16="http://schemas.microsoft.com/office/drawing/2014/main" id="{C71BC7EE-3749-44C1-B561-C03C779AC5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7" t="18846" r="32393" b="59691"/>
          <a:stretch/>
        </p:blipFill>
        <p:spPr>
          <a:xfrm rot="17566084">
            <a:off x="3728369" y="2415637"/>
            <a:ext cx="3012911" cy="37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9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D0D2F4-E54E-44BE-AD1C-4B294C04180B}"/>
              </a:ext>
            </a:extLst>
          </p:cNvPr>
          <p:cNvSpPr/>
          <p:nvPr/>
        </p:nvSpPr>
        <p:spPr>
          <a:xfrm>
            <a:off x="1296795" y="1589762"/>
            <a:ext cx="6514795" cy="3678476"/>
          </a:xfrm>
          <a:prstGeom prst="roundRect">
            <a:avLst>
              <a:gd name="adj" fmla="val 6670"/>
            </a:avLst>
          </a:prstGeom>
          <a:blipFill>
            <a:blip r:embed="rId2"/>
            <a:stretch>
              <a:fillRect l="-11137" t="-71153" r="-69566" b="-95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Can you clap along with the </a:t>
            </a:r>
            <a:r>
              <a:rPr lang="en-GB" dirty="0" err="1">
                <a:latin typeface="Heinemann Roman" panose="02000503000000020004" pitchFamily="50" charset="0"/>
              </a:rPr>
              <a:t>Numberblocks</a:t>
            </a:r>
            <a:r>
              <a:rPr lang="en-GB" dirty="0">
                <a:latin typeface="Heinemann Roman" panose="02000503000000020004" pitchFamily="50" charset="0"/>
              </a:rPr>
              <a:t>’ Band?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Click my hand to find out how many times we need to clap.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5" r="35397"/>
          <a:stretch/>
        </p:blipFill>
        <p:spPr>
          <a:xfrm>
            <a:off x="1779104" y="2305878"/>
            <a:ext cx="1535831" cy="2748790"/>
          </a:xfrm>
          <a:prstGeom prst="rect">
            <a:avLst/>
          </a:prstGeom>
        </p:spPr>
      </p:pic>
      <p:sp>
        <p:nvSpPr>
          <p:cNvPr id="6" name="Speech Bubble: Rectangle with Corners Rounded 43"/>
          <p:cNvSpPr/>
          <p:nvPr/>
        </p:nvSpPr>
        <p:spPr>
          <a:xfrm>
            <a:off x="3619782" y="1794256"/>
            <a:ext cx="3593818" cy="733044"/>
          </a:xfrm>
          <a:prstGeom prst="wedgeRoundRectCallout">
            <a:avLst>
              <a:gd name="adj1" fmla="val -37605"/>
              <a:gd name="adj2" fmla="val 91257"/>
              <a:gd name="adj3" fmla="val 16667"/>
            </a:avLst>
          </a:prstGeom>
          <a:solidFill>
            <a:schemeClr val="bg1"/>
          </a:solidFill>
          <a:ln w="38100">
            <a:solidFill>
              <a:srgbClr val="EF9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clap </a:t>
            </a:r>
            <a:r>
              <a:rPr lang="en-GB" b="1" dirty="0">
                <a:solidFill>
                  <a:schemeClr val="tx1"/>
                </a:solidFill>
                <a:latin typeface="Numberlings" pitchFamily="2" charset="0"/>
              </a:rPr>
              <a:t>2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times? Can you count each clap?</a:t>
            </a:r>
          </a:p>
        </p:txBody>
      </p:sp>
      <p:sp>
        <p:nvSpPr>
          <p:cNvPr id="7" name="Right Arrow 6">
            <a:hlinkClick r:id="rId4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18" name="hand">
            <a:extLst>
              <a:ext uri="{FF2B5EF4-FFF2-40B4-BE49-F238E27FC236}">
                <a16:creationId xmlns:a16="http://schemas.microsoft.com/office/drawing/2014/main" id="{B45FE513-90D3-49A7-92EE-3EF797A91F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7" t="18846" r="32393" b="59691"/>
          <a:stretch/>
        </p:blipFill>
        <p:spPr>
          <a:xfrm rot="17566084">
            <a:off x="3728369" y="2415637"/>
            <a:ext cx="3012911" cy="37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4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16EA51-D7BF-4C66-9561-02B18272E653}"/>
              </a:ext>
            </a:extLst>
          </p:cNvPr>
          <p:cNvSpPr/>
          <p:nvPr/>
        </p:nvSpPr>
        <p:spPr>
          <a:xfrm>
            <a:off x="1296795" y="1589762"/>
            <a:ext cx="6514795" cy="3678476"/>
          </a:xfrm>
          <a:prstGeom prst="roundRect">
            <a:avLst>
              <a:gd name="adj" fmla="val 6670"/>
            </a:avLst>
          </a:prstGeom>
          <a:blipFill>
            <a:blip r:embed="rId2"/>
            <a:stretch>
              <a:fillRect l="-11137" t="-71153" r="-69566" b="-95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069277" y="771493"/>
            <a:ext cx="6738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Can you clap along with the </a:t>
            </a:r>
            <a:r>
              <a:rPr lang="en-GB" dirty="0" err="1">
                <a:latin typeface="Heinemann Roman" panose="02000503000000020004" pitchFamily="50" charset="0"/>
              </a:rPr>
              <a:t>Numberblocks</a:t>
            </a:r>
            <a:r>
              <a:rPr lang="en-GB" dirty="0">
                <a:latin typeface="Heinemann Roman" panose="02000503000000020004" pitchFamily="50" charset="0"/>
              </a:rPr>
              <a:t>’ Band?</a:t>
            </a:r>
          </a:p>
          <a:p>
            <a:pPr algn="ctr"/>
            <a:r>
              <a:rPr lang="en-GB" dirty="0">
                <a:latin typeface="Heinemann Roman" panose="02000503000000020004" pitchFamily="50" charset="0"/>
              </a:rPr>
              <a:t>Click my hand to find out how many times we need to clap.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04" r="40635"/>
          <a:stretch/>
        </p:blipFill>
        <p:spPr>
          <a:xfrm>
            <a:off x="1848678" y="1240962"/>
            <a:ext cx="1480930" cy="4770950"/>
          </a:xfrm>
          <a:prstGeom prst="rect">
            <a:avLst/>
          </a:prstGeom>
        </p:spPr>
      </p:pic>
      <p:sp>
        <p:nvSpPr>
          <p:cNvPr id="6" name="Speech Bubble: Rectangle with Corners Rounded 43"/>
          <p:cNvSpPr/>
          <p:nvPr/>
        </p:nvSpPr>
        <p:spPr>
          <a:xfrm>
            <a:off x="3619782" y="1794256"/>
            <a:ext cx="3593818" cy="733044"/>
          </a:xfrm>
          <a:prstGeom prst="wedgeRoundRectCallout">
            <a:avLst>
              <a:gd name="adj1" fmla="val -37605"/>
              <a:gd name="adj2" fmla="val 91257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clap </a:t>
            </a:r>
            <a:r>
              <a:rPr lang="en-GB" b="1" dirty="0">
                <a:solidFill>
                  <a:schemeClr val="tx1"/>
                </a:solidFill>
                <a:latin typeface="Numberlings" pitchFamily="2" charset="0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times? Can you count each clap?</a:t>
            </a:r>
          </a:p>
        </p:txBody>
      </p:sp>
      <p:sp>
        <p:nvSpPr>
          <p:cNvPr id="7" name="Right Arrow 6">
            <a:hlinkClick r:id="rId4" action="ppaction://hlinksldjump"/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next</a:t>
            </a:r>
          </a:p>
        </p:txBody>
      </p:sp>
      <p:pic>
        <p:nvPicPr>
          <p:cNvPr id="16" name="hand">
            <a:extLst>
              <a:ext uri="{FF2B5EF4-FFF2-40B4-BE49-F238E27FC236}">
                <a16:creationId xmlns:a16="http://schemas.microsoft.com/office/drawing/2014/main" id="{5B20D839-E5ED-40CB-BCB9-0F0C840CB1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7" t="18846" r="32393" b="59691"/>
          <a:stretch/>
        </p:blipFill>
        <p:spPr>
          <a:xfrm rot="17566084">
            <a:off x="3728370" y="2415636"/>
            <a:ext cx="3012911" cy="37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5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9277" y="664485"/>
            <a:ext cx="67383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VAG Rounded" pitchFamily="50" charset="0"/>
              </a:rPr>
              <a:t>Well done for helping the </a:t>
            </a:r>
            <a:r>
              <a:rPr lang="en-GB" sz="2800" dirty="0" err="1">
                <a:latin typeface="VAG Rounded" pitchFamily="50" charset="0"/>
              </a:rPr>
              <a:t>Numberblocks</a:t>
            </a:r>
            <a:r>
              <a:rPr lang="en-GB" sz="2800" dirty="0">
                <a:latin typeface="VAG Rounded" pitchFamily="50" charset="0"/>
              </a:rPr>
              <a:t>’ Band! </a:t>
            </a:r>
          </a:p>
        </p:txBody>
      </p:sp>
      <p:sp>
        <p:nvSpPr>
          <p:cNvPr id="33" name="Right Arrow 6">
            <a:hlinkClick r:id="rId4" action="ppaction://hlinksldjump"/>
            <a:extLst>
              <a:ext uri="{FF2B5EF4-FFF2-40B4-BE49-F238E27FC236}">
                <a16:creationId xmlns:a16="http://schemas.microsoft.com/office/drawing/2014/main" id="{2490F9E5-D298-41C7-8DE1-D571E4593B70}"/>
              </a:ext>
            </a:extLst>
          </p:cNvPr>
          <p:cNvSpPr/>
          <p:nvPr/>
        </p:nvSpPr>
        <p:spPr>
          <a:xfrm>
            <a:off x="8027116" y="158605"/>
            <a:ext cx="1061913" cy="796435"/>
          </a:xfrm>
          <a:prstGeom prst="rightArrow">
            <a:avLst/>
          </a:prstGeom>
          <a:solidFill>
            <a:srgbClr val="3E95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Heinemann Bold" panose="02000503000000020004" pitchFamily="50" charset="0"/>
              </a:rPr>
              <a:t>finish</a:t>
            </a:r>
          </a:p>
        </p:txBody>
      </p:sp>
      <p:pic>
        <p:nvPicPr>
          <p:cNvPr id="6" name="Numberblocks - 01x07 - Five (2)">
            <a:hlinkClick r:id="" action="ppaction://media"/>
            <a:extLst>
              <a:ext uri="{FF2B5EF4-FFF2-40B4-BE49-F238E27FC236}">
                <a16:creationId xmlns:a16="http://schemas.microsoft.com/office/drawing/2014/main" id="{1DB7C817-6185-4490-B2CF-6DA07D3471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0869" y="1618592"/>
            <a:ext cx="7702262" cy="43325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75D525-B1F8-4A6D-BDAC-0A80809D77E5}"/>
              </a:ext>
            </a:extLst>
          </p:cNvPr>
          <p:cNvSpPr/>
          <p:nvPr/>
        </p:nvSpPr>
        <p:spPr>
          <a:xfrm>
            <a:off x="183192" y="6026291"/>
            <a:ext cx="87776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Heinemann Roman" panose="02000503000000020004" pitchFamily="50" charset="0"/>
              </a:rPr>
              <a:t>Well done, great clapping! What other actions could we do?</a:t>
            </a:r>
          </a:p>
        </p:txBody>
      </p:sp>
    </p:spTree>
    <p:extLst>
      <p:ext uri="{BB962C8B-B14F-4D97-AF65-F5344CB8AC3E}">
        <p14:creationId xmlns:p14="http://schemas.microsoft.com/office/powerpoint/2010/main" val="3996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403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2509</TotalTime>
  <Words>621</Words>
  <Application>Microsoft Office PowerPoint</Application>
  <PresentationFormat>On-screen Show (4:3)</PresentationFormat>
  <Paragraphs>73</Paragraphs>
  <Slides>15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Heinemann Roman</vt:lpstr>
      <vt:lpstr>Calibri</vt:lpstr>
      <vt:lpstr>Arial</vt:lpstr>
      <vt:lpstr>Heinemann Bold</vt:lpstr>
      <vt:lpstr>VAG Rounded</vt:lpstr>
      <vt:lpstr>Numberlings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Monteith</dc:creator>
  <cp:lastModifiedBy>Mrs Randle</cp:lastModifiedBy>
  <cp:revision>100</cp:revision>
  <dcterms:created xsi:type="dcterms:W3CDTF">2020-07-02T07:30:45Z</dcterms:created>
  <dcterms:modified xsi:type="dcterms:W3CDTF">2021-09-09T12:08:46Z</dcterms:modified>
</cp:coreProperties>
</file>